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2"/>
  </p:notesMasterIdLst>
  <p:sldIdLst>
    <p:sldId id="297" r:id="rId5"/>
    <p:sldId id="299" r:id="rId6"/>
    <p:sldId id="300" r:id="rId7"/>
    <p:sldId id="302" r:id="rId8"/>
    <p:sldId id="303" r:id="rId9"/>
    <p:sldId id="305" r:id="rId10"/>
    <p:sldId id="306" r:id="rId11"/>
    <p:sldId id="307" r:id="rId12"/>
    <p:sldId id="308" r:id="rId13"/>
    <p:sldId id="272" r:id="rId14"/>
    <p:sldId id="309" r:id="rId15"/>
    <p:sldId id="271" r:id="rId16"/>
    <p:sldId id="310" r:id="rId17"/>
    <p:sldId id="312" r:id="rId18"/>
    <p:sldId id="313" r:id="rId19"/>
    <p:sldId id="314"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qu5HLKGPYigZrLUkCkquA==" hashData="4FbS7ng3KdmfbhpM+Anhs26WHRvNxgJiyC7f3J5jwLYIBCR5VVt7AdFlOcJnPt93z/1IfLg84KaQbtgg11p8I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090" autoAdjust="0"/>
  </p:normalViewPr>
  <p:slideViewPr>
    <p:cSldViewPr snapToGrid="0" showGuides="1">
      <p:cViewPr varScale="1">
        <p:scale>
          <a:sx n="128" d="100"/>
          <a:sy n="128" d="100"/>
        </p:scale>
        <p:origin x="520" y="184"/>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0CEBF-10FB-44EA-A133-038954ED1469}"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5B9CE410-86E6-4C97-BAE1-A6274C1BB30B}">
      <dgm:prSet/>
      <dgm:spPr/>
      <dgm:t>
        <a:bodyPr/>
        <a:lstStyle/>
        <a:p>
          <a:r>
            <a:rPr lang="en-US" dirty="0"/>
            <a:t>Was the book written by a prophet or Apostle?</a:t>
          </a:r>
          <a:endParaRPr lang="en-NZ" dirty="0"/>
        </a:p>
        <a:p>
          <a:pPr>
            <a:buFont typeface="+mj-lt"/>
            <a:buAutoNum type="arabicPeriod"/>
          </a:pPr>
          <a:r>
            <a:rPr lang="en-US" dirty="0"/>
            <a:t>Was the writer confirmed by acts of God?</a:t>
          </a:r>
          <a:endParaRPr lang="en-NZ" dirty="0"/>
        </a:p>
        <a:p>
          <a:pPr>
            <a:buFont typeface="+mj-lt"/>
            <a:buAutoNum type="arabicPeriod"/>
          </a:pPr>
          <a:r>
            <a:rPr lang="en-US" dirty="0"/>
            <a:t>Did the message tell the truth about the God? </a:t>
          </a:r>
          <a:endParaRPr lang="en-NZ" dirty="0"/>
        </a:p>
      </dgm:t>
    </dgm:pt>
    <dgm:pt modelId="{F69F7259-655F-4945-ABE7-00641C0079C1}" type="parTrans" cxnId="{53775F97-71DB-4DE4-B9CC-1701D5A70C28}">
      <dgm:prSet/>
      <dgm:spPr/>
      <dgm:t>
        <a:bodyPr/>
        <a:lstStyle/>
        <a:p>
          <a:endParaRPr lang="en-US"/>
        </a:p>
      </dgm:t>
    </dgm:pt>
    <dgm:pt modelId="{31E7FFF1-F1A0-499A-AC10-3EFAB371C157}" type="sibTrans" cxnId="{53775F97-71DB-4DE4-B9CC-1701D5A70C28}">
      <dgm:prSet/>
      <dgm:spPr/>
      <dgm:t>
        <a:bodyPr/>
        <a:lstStyle/>
        <a:p>
          <a:endParaRPr lang="en-US"/>
        </a:p>
      </dgm:t>
    </dgm:pt>
    <dgm:pt modelId="{7E48204F-F807-4FBD-A07F-544305ABCA06}">
      <dgm:prSet/>
      <dgm:spPr/>
      <dgm:t>
        <a:bodyPr/>
        <a:lstStyle/>
        <a:p>
          <a:pPr>
            <a:buFont typeface="+mj-lt"/>
            <a:buAutoNum type="arabicPeriod"/>
          </a:pPr>
          <a:r>
            <a:rPr lang="en-US" dirty="0"/>
            <a:t>Did it come with the power of God (i.e. did the message have a transforming force for edification?) </a:t>
          </a:r>
          <a:endParaRPr lang="en-NZ" dirty="0"/>
        </a:p>
        <a:p>
          <a:pPr>
            <a:buFont typeface="+mj-lt"/>
            <a:buAutoNum type="arabicPeriod"/>
          </a:pPr>
          <a:r>
            <a:rPr lang="en-US" dirty="0"/>
            <a:t>Was it accepted by the people of God?</a:t>
          </a:r>
        </a:p>
      </dgm:t>
    </dgm:pt>
    <dgm:pt modelId="{20CBD7A6-F39E-4A16-A819-8502B282E99F}" type="parTrans" cxnId="{B734C9DC-E66D-4218-A41C-8A4DEA972DBE}">
      <dgm:prSet/>
      <dgm:spPr/>
      <dgm:t>
        <a:bodyPr/>
        <a:lstStyle/>
        <a:p>
          <a:endParaRPr lang="en-US"/>
        </a:p>
      </dgm:t>
    </dgm:pt>
    <dgm:pt modelId="{FF0916B5-F8F5-4F93-B8C7-364E3C6A0EF7}" type="sibTrans" cxnId="{B734C9DC-E66D-4218-A41C-8A4DEA972DBE}">
      <dgm:prSet/>
      <dgm:spPr/>
      <dgm:t>
        <a:bodyPr/>
        <a:lstStyle/>
        <a:p>
          <a:endParaRPr lang="en-US"/>
        </a:p>
      </dgm:t>
    </dgm:pt>
    <dgm:pt modelId="{63881615-D4FA-4B0B-853F-BE231622196E}" type="pres">
      <dgm:prSet presAssocID="{80D0CEBF-10FB-44EA-A133-038954ED1469}" presName="diagram" presStyleCnt="0">
        <dgm:presLayoutVars>
          <dgm:dir/>
          <dgm:resizeHandles val="exact"/>
        </dgm:presLayoutVars>
      </dgm:prSet>
      <dgm:spPr/>
    </dgm:pt>
    <dgm:pt modelId="{AB5FA8B7-DBB2-4421-947A-6F9FA972BB9D}" type="pres">
      <dgm:prSet presAssocID="{5B9CE410-86E6-4C97-BAE1-A6274C1BB30B}" presName="node" presStyleLbl="node1" presStyleIdx="0" presStyleCnt="2">
        <dgm:presLayoutVars>
          <dgm:bulletEnabled val="1"/>
        </dgm:presLayoutVars>
      </dgm:prSet>
      <dgm:spPr/>
    </dgm:pt>
    <dgm:pt modelId="{302E0B90-EFB3-43C6-A353-CE7FCA4867F3}" type="pres">
      <dgm:prSet presAssocID="{31E7FFF1-F1A0-499A-AC10-3EFAB371C157}" presName="sibTrans" presStyleCnt="0"/>
      <dgm:spPr/>
    </dgm:pt>
    <dgm:pt modelId="{772D1025-53D3-494E-BADD-C752C46EDC1E}" type="pres">
      <dgm:prSet presAssocID="{7E48204F-F807-4FBD-A07F-544305ABCA06}" presName="node" presStyleLbl="node1" presStyleIdx="1" presStyleCnt="2">
        <dgm:presLayoutVars>
          <dgm:bulletEnabled val="1"/>
        </dgm:presLayoutVars>
      </dgm:prSet>
      <dgm:spPr/>
    </dgm:pt>
  </dgm:ptLst>
  <dgm:cxnLst>
    <dgm:cxn modelId="{EC58912F-D86E-47BF-A94D-A3CC68F5C221}" type="presOf" srcId="{80D0CEBF-10FB-44EA-A133-038954ED1469}" destId="{63881615-D4FA-4B0B-853F-BE231622196E}" srcOrd="0" destOrd="0" presId="urn:microsoft.com/office/officeart/2005/8/layout/default"/>
    <dgm:cxn modelId="{7D6D4964-84EA-4ED0-AC6C-7033DD8B7101}" type="presOf" srcId="{7E48204F-F807-4FBD-A07F-544305ABCA06}" destId="{772D1025-53D3-494E-BADD-C752C46EDC1E}" srcOrd="0" destOrd="0" presId="urn:microsoft.com/office/officeart/2005/8/layout/default"/>
    <dgm:cxn modelId="{2DF8A36A-6615-4E0A-85C8-1A1164953B42}" type="presOf" srcId="{5B9CE410-86E6-4C97-BAE1-A6274C1BB30B}" destId="{AB5FA8B7-DBB2-4421-947A-6F9FA972BB9D}" srcOrd="0" destOrd="0" presId="urn:microsoft.com/office/officeart/2005/8/layout/default"/>
    <dgm:cxn modelId="{53775F97-71DB-4DE4-B9CC-1701D5A70C28}" srcId="{80D0CEBF-10FB-44EA-A133-038954ED1469}" destId="{5B9CE410-86E6-4C97-BAE1-A6274C1BB30B}" srcOrd="0" destOrd="0" parTransId="{F69F7259-655F-4945-ABE7-00641C0079C1}" sibTransId="{31E7FFF1-F1A0-499A-AC10-3EFAB371C157}"/>
    <dgm:cxn modelId="{B734C9DC-E66D-4218-A41C-8A4DEA972DBE}" srcId="{80D0CEBF-10FB-44EA-A133-038954ED1469}" destId="{7E48204F-F807-4FBD-A07F-544305ABCA06}" srcOrd="1" destOrd="0" parTransId="{20CBD7A6-F39E-4A16-A819-8502B282E99F}" sibTransId="{FF0916B5-F8F5-4F93-B8C7-364E3C6A0EF7}"/>
    <dgm:cxn modelId="{25FE9905-25E9-4813-B287-0F99B50E0769}" type="presParOf" srcId="{63881615-D4FA-4B0B-853F-BE231622196E}" destId="{AB5FA8B7-DBB2-4421-947A-6F9FA972BB9D}" srcOrd="0" destOrd="0" presId="urn:microsoft.com/office/officeart/2005/8/layout/default"/>
    <dgm:cxn modelId="{32F42929-C4B9-423B-AB31-45E9E4434EB0}" type="presParOf" srcId="{63881615-D4FA-4B0B-853F-BE231622196E}" destId="{302E0B90-EFB3-43C6-A353-CE7FCA4867F3}" srcOrd="1" destOrd="0" presId="urn:microsoft.com/office/officeart/2005/8/layout/default"/>
    <dgm:cxn modelId="{0F867B06-75A6-4BD8-BAD0-33B8D38C2642}" type="presParOf" srcId="{63881615-D4FA-4B0B-853F-BE231622196E}" destId="{772D1025-53D3-494E-BADD-C752C46EDC1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A8B7-DBB2-4421-947A-6F9FA972BB9D}">
      <dsp:nvSpPr>
        <dsp:cNvPr id="0" name=""/>
        <dsp:cNvSpPr/>
      </dsp:nvSpPr>
      <dsp:spPr>
        <a:xfrm>
          <a:off x="828" y="968600"/>
          <a:ext cx="3229810" cy="19378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Was the book written by a prophet or Apostle?</a:t>
          </a:r>
          <a:endParaRPr lang="en-NZ" sz="1800" kern="1200" dirty="0"/>
        </a:p>
        <a:p>
          <a:pPr marL="0" lvl="0" indent="0" algn="ctr" defTabSz="800100">
            <a:lnSpc>
              <a:spcPct val="90000"/>
            </a:lnSpc>
            <a:spcBef>
              <a:spcPct val="0"/>
            </a:spcBef>
            <a:spcAft>
              <a:spcPct val="35000"/>
            </a:spcAft>
            <a:buFont typeface="+mj-lt"/>
            <a:buNone/>
          </a:pPr>
          <a:r>
            <a:rPr lang="en-US" sz="1800" kern="1200" dirty="0"/>
            <a:t>Was the writer confirmed by acts of God?</a:t>
          </a:r>
          <a:endParaRPr lang="en-NZ" sz="1800" kern="1200" dirty="0"/>
        </a:p>
        <a:p>
          <a:pPr marL="0" lvl="0" indent="0" algn="ctr" defTabSz="800100">
            <a:lnSpc>
              <a:spcPct val="90000"/>
            </a:lnSpc>
            <a:spcBef>
              <a:spcPct val="0"/>
            </a:spcBef>
            <a:spcAft>
              <a:spcPct val="35000"/>
            </a:spcAft>
            <a:buFont typeface="+mj-lt"/>
            <a:buNone/>
          </a:pPr>
          <a:r>
            <a:rPr lang="en-US" sz="1800" kern="1200" dirty="0"/>
            <a:t>Did the message tell the truth about the God? </a:t>
          </a:r>
          <a:endParaRPr lang="en-NZ" sz="1800" kern="1200" dirty="0"/>
        </a:p>
      </dsp:txBody>
      <dsp:txXfrm>
        <a:off x="828" y="968600"/>
        <a:ext cx="3229810" cy="1937886"/>
      </dsp:txXfrm>
    </dsp:sp>
    <dsp:sp modelId="{772D1025-53D3-494E-BADD-C752C46EDC1E}">
      <dsp:nvSpPr>
        <dsp:cNvPr id="0" name=""/>
        <dsp:cNvSpPr/>
      </dsp:nvSpPr>
      <dsp:spPr>
        <a:xfrm>
          <a:off x="3553620" y="968600"/>
          <a:ext cx="3229810" cy="19378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t>Did it come with the power of God (i.e. did the message have a transforming force for edification?) </a:t>
          </a:r>
          <a:endParaRPr lang="en-NZ" sz="1800" kern="1200" dirty="0"/>
        </a:p>
        <a:p>
          <a:pPr marL="0" lvl="0" indent="0" algn="ctr" defTabSz="800100">
            <a:lnSpc>
              <a:spcPct val="90000"/>
            </a:lnSpc>
            <a:spcBef>
              <a:spcPct val="0"/>
            </a:spcBef>
            <a:spcAft>
              <a:spcPct val="35000"/>
            </a:spcAft>
            <a:buFont typeface="+mj-lt"/>
            <a:buNone/>
          </a:pPr>
          <a:r>
            <a:rPr lang="en-US" sz="1800" kern="1200" dirty="0"/>
            <a:t>Was it accepted by the people of God?</a:t>
          </a:r>
        </a:p>
      </dsp:txBody>
      <dsp:txXfrm>
        <a:off x="3553620" y="968600"/>
        <a:ext cx="3229810" cy="19378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07/08/19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744839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15</a:t>
            </a:fld>
            <a:endParaRPr lang="en-IN" dirty="0"/>
          </a:p>
        </p:txBody>
      </p:sp>
    </p:spTree>
    <p:extLst>
      <p:ext uri="{BB962C8B-B14F-4D97-AF65-F5344CB8AC3E}">
        <p14:creationId xmlns:p14="http://schemas.microsoft.com/office/powerpoint/2010/main" val="317734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17</a:t>
            </a:fld>
            <a:endParaRPr lang="en-IN" dirty="0"/>
          </a:p>
        </p:txBody>
      </p:sp>
    </p:spTree>
    <p:extLst>
      <p:ext uri="{BB962C8B-B14F-4D97-AF65-F5344CB8AC3E}">
        <p14:creationId xmlns:p14="http://schemas.microsoft.com/office/powerpoint/2010/main" val="383784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96719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272080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386904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93622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147812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163115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12</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14</a:t>
            </a:fld>
            <a:endParaRPr lang="en-IN" dirty="0"/>
          </a:p>
        </p:txBody>
      </p:sp>
    </p:spTree>
    <p:extLst>
      <p:ext uri="{BB962C8B-B14F-4D97-AF65-F5344CB8AC3E}">
        <p14:creationId xmlns:p14="http://schemas.microsoft.com/office/powerpoint/2010/main" val="406959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8B41CD9-3C99-4B30-955D-AB56BB18D35B}"/>
              </a:ext>
            </a:extLst>
          </p:cNvPr>
          <p:cNvSpPr txBox="1"/>
          <p:nvPr userDrawn="1"/>
        </p:nvSpPr>
        <p:spPr>
          <a:xfrm>
            <a:off x="6343650" y="5279923"/>
            <a:ext cx="3893422" cy="369332"/>
          </a:xfrm>
          <a:prstGeom prst="rect">
            <a:avLst/>
          </a:prstGeom>
          <a:noFill/>
        </p:spPr>
        <p:txBody>
          <a:bodyPr wrap="square" rtlCol="0">
            <a:spAutoFit/>
          </a:bodyPr>
          <a:lstStyle/>
          <a:p>
            <a:r>
              <a:rPr lang="en-NZ" dirty="0">
                <a:solidFill>
                  <a:schemeClr val="bg2">
                    <a:lumMod val="25000"/>
                  </a:schemeClr>
                </a:solidFill>
              </a:rPr>
              <a:t>Mark Rees-Thomas</a:t>
            </a:r>
          </a:p>
        </p:txBody>
      </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a:t>Website url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a:t>Click to edit Master title style</a:t>
            </a:r>
          </a:p>
        </p:txBody>
      </p:sp>
      <p:sp>
        <p:nvSpPr>
          <p:cNvPr id="19" name="TextBox 18">
            <a:extLst>
              <a:ext uri="{FF2B5EF4-FFF2-40B4-BE49-F238E27FC236}">
                <a16:creationId xmlns:a16="http://schemas.microsoft.com/office/drawing/2014/main" id="{FF3B0EAB-BB3D-4C6C-B71E-6FFB7131F923}"/>
              </a:ext>
            </a:extLst>
          </p:cNvPr>
          <p:cNvSpPr txBox="1"/>
          <p:nvPr userDrawn="1"/>
        </p:nvSpPr>
        <p:spPr>
          <a:xfrm>
            <a:off x="6372998" y="1887794"/>
            <a:ext cx="3893422" cy="369332"/>
          </a:xfrm>
          <a:prstGeom prst="rect">
            <a:avLst/>
          </a:prstGeom>
          <a:noFill/>
        </p:spPr>
        <p:txBody>
          <a:bodyPr wrap="square" rtlCol="0">
            <a:spAutoFit/>
          </a:bodyPr>
          <a:lstStyle/>
          <a:p>
            <a:r>
              <a:rPr lang="en-NZ" dirty="0">
                <a:solidFill>
                  <a:schemeClr val="bg2">
                    <a:lumMod val="25000"/>
                  </a:schemeClr>
                </a:solidFill>
              </a:rPr>
              <a:t>Mark Rees-Thomas</a:t>
            </a:r>
          </a:p>
        </p:txBody>
      </p:sp>
    </p:spTree>
    <p:extLst>
      <p:ext uri="{BB962C8B-B14F-4D97-AF65-F5344CB8AC3E}">
        <p14:creationId xmlns:p14="http://schemas.microsoft.com/office/powerpoint/2010/main" val="63713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url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p>
        </p:txBody>
      </p:sp>
      <p:sp>
        <p:nvSpPr>
          <p:cNvPr id="17" name="TextBox 16">
            <a:extLst>
              <a:ext uri="{FF2B5EF4-FFF2-40B4-BE49-F238E27FC236}">
                <a16:creationId xmlns:a16="http://schemas.microsoft.com/office/drawing/2014/main" id="{BDB3D5E3-58A5-42B3-A2B8-2CF74A1FD0AC}"/>
              </a:ext>
            </a:extLst>
          </p:cNvPr>
          <p:cNvSpPr txBox="1"/>
          <p:nvPr userDrawn="1"/>
        </p:nvSpPr>
        <p:spPr>
          <a:xfrm>
            <a:off x="9595859" y="245807"/>
            <a:ext cx="3893422" cy="369332"/>
          </a:xfrm>
          <a:prstGeom prst="rect">
            <a:avLst/>
          </a:prstGeom>
          <a:noFill/>
        </p:spPr>
        <p:txBody>
          <a:bodyPr wrap="square" rtlCol="0">
            <a:spAutoFit/>
          </a:bodyPr>
          <a:lstStyle/>
          <a:p>
            <a:r>
              <a:rPr lang="en-NZ" dirty="0">
                <a:solidFill>
                  <a:schemeClr val="bg1">
                    <a:lumMod val="95000"/>
                  </a:schemeClr>
                </a:solidFill>
              </a:rPr>
              <a:t>Mark Rees-Thomas</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CF5D18-0AD5-4118-AB11-B411B641B64D}"/>
              </a:ext>
            </a:extLst>
          </p:cNvPr>
          <p:cNvSpPr txBox="1"/>
          <p:nvPr userDrawn="1"/>
        </p:nvSpPr>
        <p:spPr>
          <a:xfrm>
            <a:off x="9540439" y="311037"/>
            <a:ext cx="3893422" cy="369332"/>
          </a:xfrm>
          <a:prstGeom prst="rect">
            <a:avLst/>
          </a:prstGeom>
          <a:noFill/>
        </p:spPr>
        <p:txBody>
          <a:bodyPr wrap="square" rtlCol="0">
            <a:spAutoFit/>
          </a:bodyPr>
          <a:lstStyle/>
          <a:p>
            <a:r>
              <a:rPr lang="en-NZ" dirty="0">
                <a:solidFill>
                  <a:schemeClr val="bg1">
                    <a:lumMod val="95000"/>
                  </a:schemeClr>
                </a:solidFill>
              </a:rPr>
              <a:t>Mark Rees-Thomas</a:t>
            </a:r>
          </a:p>
        </p:txBody>
      </p:sp>
    </p:spTree>
    <p:extLst>
      <p:ext uri="{BB962C8B-B14F-4D97-AF65-F5344CB8AC3E}">
        <p14:creationId xmlns:p14="http://schemas.microsoft.com/office/powerpoint/2010/main" val="792000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hasCustomPrompt="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671652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noProof="0"/>
              <a:t>Click to edit Master title style</a:t>
            </a:r>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515938" y="1825625"/>
            <a:ext cx="10837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0385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hasCustomPrompt="1"/>
          </p:nvPr>
        </p:nvSpPr>
        <p:spPr>
          <a:xfrm>
            <a:off x="515938" y="1825625"/>
            <a:ext cx="5503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hasCustomPrompt="1"/>
          </p:nvPr>
        </p:nvSpPr>
        <p:spPr>
          <a:xfrm>
            <a:off x="6172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6161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hasCustomPrompt="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hasCustomPrompt="1"/>
          </p:nvPr>
        </p:nvSpPr>
        <p:spPr>
          <a:xfrm>
            <a:off x="51593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hasCustomPrompt="1"/>
          </p:nvPr>
        </p:nvSpPr>
        <p:spPr>
          <a:xfrm>
            <a:off x="6172200" y="2505075"/>
            <a:ext cx="5183188"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6319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hasCustomPrompt="1"/>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hasCustomPrompt="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1464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D70D6E8-CB5F-40F9-A72C-3D0A7050795E}"/>
              </a:ext>
            </a:extLst>
          </p:cNvPr>
          <p:cNvSpPr txBox="1"/>
          <p:nvPr userDrawn="1"/>
        </p:nvSpPr>
        <p:spPr>
          <a:xfrm>
            <a:off x="9540439" y="311037"/>
            <a:ext cx="3893422" cy="369332"/>
          </a:xfrm>
          <a:prstGeom prst="rect">
            <a:avLst/>
          </a:prstGeom>
          <a:noFill/>
        </p:spPr>
        <p:txBody>
          <a:bodyPr wrap="square" rtlCol="0">
            <a:spAutoFit/>
          </a:bodyPr>
          <a:lstStyle/>
          <a:p>
            <a:r>
              <a:rPr lang="en-NZ" dirty="0">
                <a:solidFill>
                  <a:schemeClr val="bg1">
                    <a:lumMod val="95000"/>
                  </a:schemeClr>
                </a:solidFill>
              </a:rPr>
              <a:t>Mark Rees-Thomas</a:t>
            </a:r>
          </a:p>
        </p:txBody>
      </p: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87995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8/7/19</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5"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 id="2147483674" r:id="rId18"/>
    <p:sldLayoutId id="214748367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dirty="0"/>
              <a:t>The Bible</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p:txBody>
          <a:bodyPr/>
          <a:lstStyle/>
          <a:p>
            <a:r>
              <a:rPr lang="en-US" dirty="0"/>
              <a:t>How the bible was formed</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stretch>
            <a:fillRect/>
          </a:stretch>
        </p:blipFill>
        <p:spPr>
          <a:xfrm>
            <a:off x="710812" y="1606660"/>
            <a:ext cx="5305661" cy="3549431"/>
          </a:xfrm>
        </p:spPr>
      </p:pic>
      <p:sp>
        <p:nvSpPr>
          <p:cNvPr id="6" name="Rectangle 5">
            <a:extLst>
              <a:ext uri="{FF2B5EF4-FFF2-40B4-BE49-F238E27FC236}">
                <a16:creationId xmlns:a16="http://schemas.microsoft.com/office/drawing/2014/main" id="{D8197CE0-2681-42AC-8944-9FF20567680C}"/>
              </a:ext>
            </a:extLst>
          </p:cNvPr>
          <p:cNvSpPr/>
          <p:nvPr/>
        </p:nvSpPr>
        <p:spPr>
          <a:xfrm>
            <a:off x="6096000" y="1522317"/>
            <a:ext cx="3604591" cy="1477328"/>
          </a:xfrm>
          <a:prstGeom prst="rect">
            <a:avLst/>
          </a:prstGeom>
        </p:spPr>
        <p:txBody>
          <a:bodyPr wrap="square">
            <a:spAutoFit/>
          </a:bodyPr>
          <a:lstStyle/>
          <a:p>
            <a:pPr algn="r">
              <a:spcAft>
                <a:spcPts val="0"/>
              </a:spcAft>
            </a:pPr>
            <a:r>
              <a:rPr lang="en-US" dirty="0">
                <a:ea typeface="Times New Roman" panose="02020603050405020304" pitchFamily="18" charset="0"/>
              </a:rPr>
              <a:t>How did the Bible get put together?</a:t>
            </a:r>
            <a:endParaRPr lang="en-NZ" dirty="0">
              <a:ea typeface="Times New Roman" panose="02020603050405020304" pitchFamily="18" charset="0"/>
            </a:endParaRPr>
          </a:p>
          <a:p>
            <a:pPr algn="r">
              <a:spcAft>
                <a:spcPts val="0"/>
              </a:spcAft>
            </a:pPr>
            <a:r>
              <a:rPr lang="en-US" dirty="0">
                <a:ea typeface="Times New Roman" panose="02020603050405020304" pitchFamily="18" charset="0"/>
              </a:rPr>
              <a:t>Are we sure it is an accurate copy of the original? </a:t>
            </a:r>
          </a:p>
          <a:p>
            <a:pPr algn="r">
              <a:spcAft>
                <a:spcPts val="0"/>
              </a:spcAft>
            </a:pPr>
            <a:r>
              <a:rPr lang="en-US" dirty="0">
                <a:ea typeface="Times New Roman" panose="02020603050405020304" pitchFamily="18" charset="0"/>
              </a:rPr>
              <a:t>Why were some books not included?</a:t>
            </a:r>
            <a:endParaRPr lang="en-NZ" sz="1100" dirty="0">
              <a:ea typeface="Times New Roman" panose="02020603050405020304" pitchFamily="18" charset="0"/>
            </a:endParaRPr>
          </a:p>
        </p:txBody>
      </p:sp>
    </p:spTree>
    <p:extLst>
      <p:ext uri="{BB962C8B-B14F-4D97-AF65-F5344CB8AC3E}">
        <p14:creationId xmlns:p14="http://schemas.microsoft.com/office/powerpoint/2010/main" val="118948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New testament canon</a:t>
            </a:r>
          </a:p>
        </p:txBody>
      </p:sp>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p:txBody>
          <a:bodyPr/>
          <a:lstStyle/>
          <a:p>
            <a:pPr marL="285750" indent="-285750" algn="l">
              <a:buFont typeface="Arial" panose="020B0604020202020204" pitchFamily="34" charset="0"/>
              <a:buChar char="•"/>
            </a:pPr>
            <a:r>
              <a:rPr lang="en-US" sz="1600" dirty="0"/>
              <a:t>Early church collected letters from the Apostles</a:t>
            </a:r>
          </a:p>
          <a:p>
            <a:pPr marL="285750" indent="-285750" algn="l">
              <a:buFont typeface="Arial" panose="020B0604020202020204" pitchFamily="34" charset="0"/>
              <a:buChar char="•"/>
            </a:pPr>
            <a:r>
              <a:rPr lang="en-US" dirty="0"/>
              <a:t>Apostles instructed churches to circulate them (2 Peter 3:15-16, Col 4:16, 1 </a:t>
            </a:r>
            <a:r>
              <a:rPr lang="en-US" dirty="0" err="1"/>
              <a:t>Thes</a:t>
            </a:r>
            <a:r>
              <a:rPr lang="en-US" dirty="0"/>
              <a:t> 5:27)</a:t>
            </a:r>
          </a:p>
          <a:p>
            <a:pPr marL="285750" indent="-285750" algn="l">
              <a:buFont typeface="Arial" panose="020B0604020202020204" pitchFamily="34" charset="0"/>
              <a:buChar char="•"/>
            </a:pPr>
            <a:r>
              <a:rPr lang="en-US" sz="1600" dirty="0"/>
              <a:t>Peter recognized Paul’s writings as Scripture (2 Peter 3:16)</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10</a:t>
            </a:fld>
            <a:endParaRPr lang="en-US"/>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p:txBody>
          <a:bodyPr/>
          <a:lstStyle/>
          <a:p>
            <a:r>
              <a:rPr lang="en-US" dirty="0"/>
              <a:t>Recognition by Early believers</a:t>
            </a:r>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7327918" y="544945"/>
            <a:ext cx="4074002" cy="3937749"/>
          </a:xfrm>
        </p:spPr>
        <p:txBody>
          <a:bodyPr/>
          <a:lstStyle/>
          <a:p>
            <a:pPr marL="285750" indent="-285750">
              <a:buFont typeface="Arial" panose="020B0604020202020204" pitchFamily="34" charset="0"/>
              <a:buChar char="•"/>
            </a:pPr>
            <a:r>
              <a:rPr lang="en-US" sz="1600" dirty="0"/>
              <a:t>AD 367 Athanasius of Alexandria gave the earliest recorded list of New Testament books</a:t>
            </a:r>
          </a:p>
          <a:p>
            <a:pPr marL="285750" indent="-285750">
              <a:buFont typeface="Arial" panose="020B0604020202020204" pitchFamily="34" charset="0"/>
              <a:buChar char="•"/>
            </a:pPr>
            <a:r>
              <a:rPr lang="en-US" dirty="0"/>
              <a:t>List later confirmed by early church leaders (Polycarp, Clement of Alexandra)</a:t>
            </a:r>
          </a:p>
          <a:p>
            <a:pPr marL="285750" indent="-285750">
              <a:buFont typeface="Arial" panose="020B0604020202020204" pitchFamily="34" charset="0"/>
              <a:buChar char="•"/>
            </a:pPr>
            <a:r>
              <a:rPr lang="en-US" sz="1600" dirty="0"/>
              <a:t>393AD Church Council formally listed the 27 books as the New Testament</a:t>
            </a:r>
          </a:p>
          <a:p>
            <a:r>
              <a:rPr lang="en-US" b="1" dirty="0"/>
              <a:t>Apocrypha</a:t>
            </a:r>
          </a:p>
          <a:p>
            <a:pPr marL="285750" indent="-285750">
              <a:buFont typeface="Arial" panose="020B0604020202020204" pitchFamily="34" charset="0"/>
              <a:buChar char="•"/>
            </a:pPr>
            <a:r>
              <a:rPr lang="en-US" dirty="0"/>
              <a:t>Approximately 280 books excluded because:</a:t>
            </a:r>
          </a:p>
          <a:p>
            <a:pPr marL="684213" indent="-342900">
              <a:spcBef>
                <a:spcPts val="300"/>
              </a:spcBef>
              <a:buFont typeface="Arial" panose="020B0604020202020204" pitchFamily="34" charset="0"/>
              <a:buChar char="•"/>
            </a:pPr>
            <a:r>
              <a:rPr lang="en-US" dirty="0"/>
              <a:t>Only locally recognized at best</a:t>
            </a:r>
          </a:p>
          <a:p>
            <a:pPr marL="684213" indent="-342900">
              <a:spcBef>
                <a:spcPts val="300"/>
              </a:spcBef>
              <a:buFont typeface="Arial" panose="020B0604020202020204" pitchFamily="34" charset="0"/>
              <a:buChar char="•"/>
            </a:pPr>
            <a:r>
              <a:rPr lang="en-US" dirty="0"/>
              <a:t>Most were appendices to main books</a:t>
            </a:r>
          </a:p>
          <a:p>
            <a:pPr marL="684213" indent="-342900">
              <a:spcBef>
                <a:spcPts val="300"/>
              </a:spcBef>
              <a:buFont typeface="Arial" panose="020B0604020202020204" pitchFamily="34" charset="0"/>
              <a:buChar char="•"/>
            </a:pPr>
            <a:r>
              <a:rPr lang="en-US" dirty="0"/>
              <a:t>No major church adopted them</a:t>
            </a:r>
          </a:p>
          <a:p>
            <a:pPr marL="684213" indent="-342900">
              <a:spcBef>
                <a:spcPts val="300"/>
              </a:spcBef>
              <a:buFont typeface="Arial" panose="020B0604020202020204" pitchFamily="34" charset="0"/>
              <a:buChar char="•"/>
            </a:pPr>
            <a:r>
              <a:rPr lang="en-US" dirty="0"/>
              <a:t>Contained clear doctrinal errors</a:t>
            </a:r>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p:txBody>
          <a:bodyPr/>
          <a:lstStyle/>
          <a:p>
            <a:r>
              <a:rPr lang="en-US" dirty="0"/>
              <a:t>Compilation of new testament</a:t>
            </a:r>
          </a:p>
        </p:txBody>
      </p:sp>
      <p:pic>
        <p:nvPicPr>
          <p:cNvPr id="10" name="Picture Placeholder 9" descr="A close up of a logo&#10;&#10;Description generated with very high confidence">
            <a:extLst>
              <a:ext uri="{FF2B5EF4-FFF2-40B4-BE49-F238E27FC236}">
                <a16:creationId xmlns:a16="http://schemas.microsoft.com/office/drawing/2014/main" id="{10FC18CA-6708-4DB9-9377-947AB7A95D96}"/>
              </a:ext>
            </a:extLst>
          </p:cNvPr>
          <p:cNvPicPr>
            <a:picLocks noGrp="1" noChangeAspect="1"/>
          </p:cNvPicPr>
          <p:nvPr>
            <p:ph type="pic" sz="quarter" idx="21"/>
          </p:nvPr>
        </p:nvPicPr>
        <p:blipFill>
          <a:blip r:embed="rId3">
            <a:clrChange>
              <a:clrFrom>
                <a:srgbClr val="FFFFFF"/>
              </a:clrFrom>
              <a:clrTo>
                <a:srgbClr val="FFFFFF">
                  <a:alpha val="0"/>
                </a:srgbClr>
              </a:clrTo>
            </a:clrChange>
          </a:blip>
          <a:srcRect/>
          <a:stretch>
            <a:fillRect/>
          </a:stretch>
        </p:blipFill>
        <p:spPr/>
      </p:pic>
      <p:pic>
        <p:nvPicPr>
          <p:cNvPr id="22" name="Picture Placeholder 21" descr="A picture containing invertebrate, animal, mollusk&#10;&#10;Description generated with very high confidence">
            <a:extLst>
              <a:ext uri="{FF2B5EF4-FFF2-40B4-BE49-F238E27FC236}">
                <a16:creationId xmlns:a16="http://schemas.microsoft.com/office/drawing/2014/main" id="{15BFF88A-CBA9-4F40-AD3E-30A64EE0E352}"/>
              </a:ext>
            </a:extLst>
          </p:cNvPr>
          <p:cNvPicPr>
            <a:picLocks noGrp="1" noChangeAspect="1"/>
          </p:cNvPicPr>
          <p:nvPr>
            <p:ph type="pic" sz="quarter" idx="22"/>
          </p:nvPr>
        </p:nvPicPr>
        <p:blipFill>
          <a:blip r:embed="rId4"/>
          <a:srcRect l="16638" r="16638"/>
          <a:stretch>
            <a:fillRect/>
          </a:stretch>
        </p:blipFill>
        <p:spPr/>
      </p:pic>
    </p:spTree>
    <p:extLst>
      <p:ext uri="{BB962C8B-B14F-4D97-AF65-F5344CB8AC3E}">
        <p14:creationId xmlns:p14="http://schemas.microsoft.com/office/powerpoint/2010/main" val="26940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A887-78C6-4932-A6BF-526164696F02}"/>
              </a:ext>
            </a:extLst>
          </p:cNvPr>
          <p:cNvSpPr>
            <a:spLocks noGrp="1"/>
          </p:cNvSpPr>
          <p:nvPr>
            <p:ph type="ctrTitle"/>
          </p:nvPr>
        </p:nvSpPr>
        <p:spPr/>
        <p:txBody>
          <a:bodyPr/>
          <a:lstStyle/>
          <a:p>
            <a:r>
              <a:rPr lang="en-US" dirty="0"/>
              <a:t>Is the bible Authentic? </a:t>
            </a:r>
            <a:endParaRPr lang="en-NZ" dirty="0"/>
          </a:p>
        </p:txBody>
      </p:sp>
      <p:sp>
        <p:nvSpPr>
          <p:cNvPr id="3" name="Subtitle 2">
            <a:extLst>
              <a:ext uri="{FF2B5EF4-FFF2-40B4-BE49-F238E27FC236}">
                <a16:creationId xmlns:a16="http://schemas.microsoft.com/office/drawing/2014/main" id="{AB324209-5A1E-4E64-A032-1469B0721E2F}"/>
              </a:ext>
            </a:extLst>
          </p:cNvPr>
          <p:cNvSpPr>
            <a:spLocks noGrp="1"/>
          </p:cNvSpPr>
          <p:nvPr>
            <p:ph type="subTitle" idx="1"/>
          </p:nvPr>
        </p:nvSpPr>
        <p:spPr/>
        <p:txBody>
          <a:bodyPr/>
          <a:lstStyle/>
          <a:p>
            <a:r>
              <a:rPr lang="en-US" dirty="0"/>
              <a:t>How do we know the books and the words are genuine?</a:t>
            </a:r>
            <a:endParaRPr lang="en-NZ" dirty="0"/>
          </a:p>
        </p:txBody>
      </p:sp>
    </p:spTree>
    <p:extLst>
      <p:ext uri="{BB962C8B-B14F-4D97-AF65-F5344CB8AC3E}">
        <p14:creationId xmlns:p14="http://schemas.microsoft.com/office/powerpoint/2010/main" val="3606183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How reliable is the bible?</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96211"/>
          </a:xfrm>
        </p:spPr>
        <p:txBody>
          <a:bodyPr>
            <a:normAutofit lnSpcReduction="10000"/>
          </a:bodyPr>
          <a:lstStyle/>
          <a:p>
            <a:pPr>
              <a:spcAft>
                <a:spcPts val="1200"/>
              </a:spcAft>
            </a:pPr>
            <a:r>
              <a:rPr lang="en-US" sz="1400" dirty="0"/>
              <a:t>Record of the life of Jesus was written by people when eye witnesses were living. In comparison, accounts of Alexandra the Great were written 400 years after his death</a:t>
            </a:r>
          </a:p>
          <a:p>
            <a:r>
              <a:rPr lang="en-US" sz="1400" dirty="0"/>
              <a:t>Many passages assert the author was an eye witness (Luke 1:1-3, 2 Peter 1:16, 1 John 1:3)</a:t>
            </a:r>
          </a:p>
          <a:p>
            <a:endParaRPr lang="en-US" sz="1400" dirty="0"/>
          </a:p>
          <a:p>
            <a:pPr>
              <a:spcAft>
                <a:spcPts val="300"/>
              </a:spcAft>
            </a:pPr>
            <a:r>
              <a:rPr lang="en-US" sz="1400" dirty="0">
                <a:solidFill>
                  <a:schemeClr val="accent5">
                    <a:lumMod val="60000"/>
                    <a:lumOff val="40000"/>
                  </a:schemeClr>
                </a:solidFill>
              </a:rPr>
              <a:t>“We can already say emphatically that there is no longer any solid basis for dating any book of the New Testament after about AD 80”</a:t>
            </a:r>
          </a:p>
          <a:p>
            <a:pPr>
              <a:spcAft>
                <a:spcPts val="300"/>
              </a:spcAft>
            </a:pPr>
            <a:r>
              <a:rPr lang="en-US" sz="1400" dirty="0">
                <a:solidFill>
                  <a:schemeClr val="accent5">
                    <a:lumMod val="60000"/>
                    <a:lumOff val="40000"/>
                  </a:schemeClr>
                </a:solidFill>
              </a:rPr>
              <a:t> </a:t>
            </a:r>
            <a:r>
              <a:rPr lang="en-US" sz="1400" dirty="0"/>
              <a:t>(</a:t>
            </a:r>
            <a:r>
              <a:rPr lang="en-US" sz="1400" i="1" dirty="0"/>
              <a:t>William Albright, leading biblical archaeologist</a:t>
            </a:r>
            <a:r>
              <a:rPr lang="en-US" sz="1400" dirty="0"/>
              <a:t>)</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12</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Timeliness of the books</a:t>
            </a:r>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Number of copies</a:t>
            </a:r>
          </a:p>
        </p:txBody>
      </p:sp>
      <p:pic>
        <p:nvPicPr>
          <p:cNvPr id="15" name="Picture Placeholder 14" descr="A large clock mounted to the side&#10;&#10;Description generated with very high confidence">
            <a:extLst>
              <a:ext uri="{FF2B5EF4-FFF2-40B4-BE49-F238E27FC236}">
                <a16:creationId xmlns:a16="http://schemas.microsoft.com/office/drawing/2014/main" id="{B41D7605-82D1-402C-AF64-BFD757E5E91D}"/>
              </a:ext>
            </a:extLst>
          </p:cNvPr>
          <p:cNvPicPr>
            <a:picLocks noGrp="1" noChangeAspect="1"/>
          </p:cNvPicPr>
          <p:nvPr>
            <p:ph type="pic" sz="quarter" idx="17"/>
          </p:nvPr>
        </p:nvPicPr>
        <p:blipFill>
          <a:blip r:embed="rId3">
            <a:clrChange>
              <a:clrFrom>
                <a:srgbClr val="FFFFFF"/>
              </a:clrFrom>
              <a:clrTo>
                <a:srgbClr val="FFFFFF">
                  <a:alpha val="0"/>
                </a:srgbClr>
              </a:clrTo>
            </a:clrChange>
          </a:blip>
          <a:srcRect t="158" b="158"/>
          <a:stretch>
            <a:fillRect/>
          </a:stretch>
        </p:blipFill>
        <p:spPr>
          <a:xfrm>
            <a:off x="1481740" y="1791299"/>
            <a:ext cx="920337" cy="920337"/>
          </a:xfrm>
        </p:spPr>
      </p:pic>
      <p:pic>
        <p:nvPicPr>
          <p:cNvPr id="28" name="Picture Placeholder 27" descr="A close up of a device&#10;&#10;Description generated with high confidence">
            <a:extLst>
              <a:ext uri="{FF2B5EF4-FFF2-40B4-BE49-F238E27FC236}">
                <a16:creationId xmlns:a16="http://schemas.microsoft.com/office/drawing/2014/main" id="{6742A6B5-2972-457A-B448-66235E4B42C4}"/>
              </a:ext>
            </a:extLst>
          </p:cNvPr>
          <p:cNvPicPr>
            <a:picLocks noGrp="1" noChangeAspect="1"/>
          </p:cNvPicPr>
          <p:nvPr>
            <p:ph type="pic" sz="quarter" idx="19"/>
          </p:nvPr>
        </p:nvPicPr>
        <p:blipFill>
          <a:blip r:embed="rId4">
            <a:clrChange>
              <a:clrFrom>
                <a:srgbClr val="FBFCF7"/>
              </a:clrFrom>
              <a:clrTo>
                <a:srgbClr val="FBFCF7">
                  <a:alpha val="0"/>
                </a:srgbClr>
              </a:clrTo>
            </a:clrChange>
          </a:blip>
          <a:srcRect l="14469" r="14469"/>
          <a:stretch>
            <a:fillRect/>
          </a:stretch>
        </p:blipFill>
        <p:spPr>
          <a:xfrm>
            <a:off x="9979846" y="1948292"/>
            <a:ext cx="625518" cy="625518"/>
          </a:xfrm>
        </p:spPr>
      </p:pic>
      <p:graphicFrame>
        <p:nvGraphicFramePr>
          <p:cNvPr id="32" name="Content Placeholder 31">
            <a:extLst>
              <a:ext uri="{FF2B5EF4-FFF2-40B4-BE49-F238E27FC236}">
                <a16:creationId xmlns:a16="http://schemas.microsoft.com/office/drawing/2014/main" id="{6A6D4AB3-75E7-427B-A82D-2AADD63534FB}"/>
              </a:ext>
            </a:extLst>
          </p:cNvPr>
          <p:cNvGraphicFramePr>
            <a:graphicFrameLocks noGrp="1"/>
          </p:cNvGraphicFramePr>
          <p:nvPr>
            <p:ph idx="14"/>
            <p:extLst>
              <p:ext uri="{D42A27DB-BD31-4B8C-83A1-F6EECF244321}">
                <p14:modId xmlns:p14="http://schemas.microsoft.com/office/powerpoint/2010/main" val="2035389759"/>
              </p:ext>
            </p:extLst>
          </p:nvPr>
        </p:nvGraphicFramePr>
        <p:xfrm>
          <a:off x="8528050" y="3206750"/>
          <a:ext cx="3444876" cy="1899920"/>
        </p:xfrm>
        <a:graphic>
          <a:graphicData uri="http://schemas.openxmlformats.org/drawingml/2006/table">
            <a:tbl>
              <a:tblPr firstRow="1" bandRow="1">
                <a:tableStyleId>{5C22544A-7EE6-4342-B048-85BDC9FD1C3A}</a:tableStyleId>
              </a:tblPr>
              <a:tblGrid>
                <a:gridCol w="1354859">
                  <a:extLst>
                    <a:ext uri="{9D8B030D-6E8A-4147-A177-3AD203B41FA5}">
                      <a16:colId xmlns:a16="http://schemas.microsoft.com/office/drawing/2014/main" val="2540422500"/>
                    </a:ext>
                  </a:extLst>
                </a:gridCol>
                <a:gridCol w="2090017">
                  <a:extLst>
                    <a:ext uri="{9D8B030D-6E8A-4147-A177-3AD203B41FA5}">
                      <a16:colId xmlns:a16="http://schemas.microsoft.com/office/drawing/2014/main" val="1805806772"/>
                    </a:ext>
                  </a:extLst>
                </a:gridCol>
              </a:tblGrid>
              <a:tr h="370840">
                <a:tc>
                  <a:txBody>
                    <a:bodyPr/>
                    <a:lstStyle/>
                    <a:p>
                      <a:r>
                        <a:rPr lang="en-US" sz="1400" dirty="0"/>
                        <a:t>Book</a:t>
                      </a:r>
                      <a:endParaRPr lang="en-NZ" sz="1400" dirty="0"/>
                    </a:p>
                  </a:txBody>
                  <a:tcPr/>
                </a:tc>
                <a:tc>
                  <a:txBody>
                    <a:bodyPr/>
                    <a:lstStyle/>
                    <a:p>
                      <a:r>
                        <a:rPr lang="en-US" sz="1400" dirty="0"/>
                        <a:t>Copies</a:t>
                      </a:r>
                      <a:endParaRPr lang="en-NZ" sz="1400" dirty="0"/>
                    </a:p>
                  </a:txBody>
                  <a:tcPr/>
                </a:tc>
                <a:extLst>
                  <a:ext uri="{0D108BD9-81ED-4DB2-BD59-A6C34878D82A}">
                    <a16:rowId xmlns:a16="http://schemas.microsoft.com/office/drawing/2014/main" val="3558683576"/>
                  </a:ext>
                </a:extLst>
              </a:tr>
              <a:tr h="370840">
                <a:tc>
                  <a:txBody>
                    <a:bodyPr/>
                    <a:lstStyle/>
                    <a:p>
                      <a:r>
                        <a:rPr lang="en-US" sz="1400" dirty="0"/>
                        <a:t>New Testament</a:t>
                      </a:r>
                      <a:endParaRPr lang="en-NZ" sz="1400" dirty="0"/>
                    </a:p>
                  </a:txBody>
                  <a:tcPr/>
                </a:tc>
                <a:tc>
                  <a:txBody>
                    <a:bodyPr/>
                    <a:lstStyle/>
                    <a:p>
                      <a:r>
                        <a:rPr lang="en-US" sz="1400" dirty="0"/>
                        <a:t>5,000 complete Greek manuscripts</a:t>
                      </a:r>
                    </a:p>
                    <a:p>
                      <a:endParaRPr lang="en-US" sz="1400" dirty="0"/>
                    </a:p>
                    <a:p>
                      <a:r>
                        <a:rPr lang="en-US" sz="1400" dirty="0"/>
                        <a:t>20,000 partial manuscripts</a:t>
                      </a:r>
                      <a:endParaRPr lang="en-NZ" sz="1400" dirty="0"/>
                    </a:p>
                  </a:txBody>
                  <a:tcPr/>
                </a:tc>
                <a:extLst>
                  <a:ext uri="{0D108BD9-81ED-4DB2-BD59-A6C34878D82A}">
                    <a16:rowId xmlns:a16="http://schemas.microsoft.com/office/drawing/2014/main" val="3280769828"/>
                  </a:ext>
                </a:extLst>
              </a:tr>
              <a:tr h="370840">
                <a:tc>
                  <a:txBody>
                    <a:bodyPr/>
                    <a:lstStyle/>
                    <a:p>
                      <a:r>
                        <a:rPr lang="en-US" sz="1400" dirty="0"/>
                        <a:t>Homers </a:t>
                      </a:r>
                      <a:r>
                        <a:rPr lang="en-US" sz="1400" dirty="0" err="1"/>
                        <a:t>Illiad</a:t>
                      </a:r>
                      <a:endParaRPr lang="en-NZ" sz="1400" dirty="0"/>
                    </a:p>
                  </a:txBody>
                  <a:tcPr/>
                </a:tc>
                <a:tc>
                  <a:txBody>
                    <a:bodyPr/>
                    <a:lstStyle/>
                    <a:p>
                      <a:r>
                        <a:rPr lang="en-US" sz="1400" dirty="0"/>
                        <a:t>643 partial manuscripts</a:t>
                      </a:r>
                      <a:endParaRPr lang="en-NZ" sz="1400" dirty="0"/>
                    </a:p>
                  </a:txBody>
                  <a:tcPr/>
                </a:tc>
                <a:extLst>
                  <a:ext uri="{0D108BD9-81ED-4DB2-BD59-A6C34878D82A}">
                    <a16:rowId xmlns:a16="http://schemas.microsoft.com/office/drawing/2014/main" val="2348115983"/>
                  </a:ext>
                </a:extLst>
              </a:tr>
            </a:tbl>
          </a:graphicData>
        </a:graphic>
      </p:graphicFrame>
      <p:sp>
        <p:nvSpPr>
          <p:cNvPr id="33" name="TextBox 32">
            <a:extLst>
              <a:ext uri="{FF2B5EF4-FFF2-40B4-BE49-F238E27FC236}">
                <a16:creationId xmlns:a16="http://schemas.microsoft.com/office/drawing/2014/main" id="{382A4848-DED2-4494-A869-0AFBDD1A55E8}"/>
              </a:ext>
            </a:extLst>
          </p:cNvPr>
          <p:cNvSpPr txBox="1"/>
          <p:nvPr/>
        </p:nvSpPr>
        <p:spPr>
          <a:xfrm>
            <a:off x="8423564" y="5180559"/>
            <a:ext cx="3768436" cy="738664"/>
          </a:xfrm>
          <a:prstGeom prst="rect">
            <a:avLst/>
          </a:prstGeom>
          <a:noFill/>
        </p:spPr>
        <p:txBody>
          <a:bodyPr wrap="square" rtlCol="0">
            <a:spAutoFit/>
          </a:bodyPr>
          <a:lstStyle/>
          <a:p>
            <a:r>
              <a:rPr lang="en-US" sz="1400" dirty="0">
                <a:solidFill>
                  <a:schemeClr val="accent5">
                    <a:lumMod val="60000"/>
                    <a:lumOff val="40000"/>
                  </a:schemeClr>
                </a:solidFill>
              </a:rPr>
              <a:t>“There is </a:t>
            </a:r>
            <a:r>
              <a:rPr lang="en-NZ" sz="1400" dirty="0">
                <a:solidFill>
                  <a:schemeClr val="accent5">
                    <a:lumMod val="60000"/>
                    <a:lumOff val="40000"/>
                  </a:schemeClr>
                </a:solidFill>
              </a:rPr>
              <a:t>no body of ancient literature in the world which enjoys such a wealth of good textual attestation as the New Testament” </a:t>
            </a:r>
            <a:r>
              <a:rPr lang="en-NZ" sz="1400" i="1" dirty="0"/>
              <a:t>(F.F. Bruce)</a:t>
            </a:r>
          </a:p>
        </p:txBody>
      </p:sp>
      <p:pic>
        <p:nvPicPr>
          <p:cNvPr id="6" name="Picture Placeholder 5" descr="A close up of a branch&#10;&#10;Description generated with high confidence">
            <a:extLst>
              <a:ext uri="{FF2B5EF4-FFF2-40B4-BE49-F238E27FC236}">
                <a16:creationId xmlns:a16="http://schemas.microsoft.com/office/drawing/2014/main" id="{873CF654-AF9D-45D2-BD5E-C14E3C1EC545}"/>
              </a:ext>
            </a:extLst>
          </p:cNvPr>
          <p:cNvPicPr>
            <a:picLocks noGrp="1" noChangeAspect="1"/>
          </p:cNvPicPr>
          <p:nvPr>
            <p:ph type="pic" sz="quarter" idx="13"/>
          </p:nvPr>
        </p:nvPicPr>
        <p:blipFill>
          <a:blip r:embed="rId5"/>
          <a:srcRect l="26367" r="26367"/>
          <a:stretch>
            <a:fillRect/>
          </a:stretch>
        </p:blipFill>
        <p:spPr/>
      </p:pic>
    </p:spTree>
    <p:extLst>
      <p:ext uri="{BB962C8B-B14F-4D97-AF65-F5344CB8AC3E}">
        <p14:creationId xmlns:p14="http://schemas.microsoft.com/office/powerpoint/2010/main" val="460269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06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01977A-3003-4B53-8CF4-41C1F5598A95}"/>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Dead sea scrolls</a:t>
            </a:r>
          </a:p>
        </p:txBody>
      </p:sp>
      <p:pic>
        <p:nvPicPr>
          <p:cNvPr id="8" name="Picture Placeholder 7" descr="A close up of a rock&#10;&#10;Description generated with very high confidence">
            <a:extLst>
              <a:ext uri="{FF2B5EF4-FFF2-40B4-BE49-F238E27FC236}">
                <a16:creationId xmlns:a16="http://schemas.microsoft.com/office/drawing/2014/main" id="{CF4D8605-0528-48F8-B152-C9565A96ACBC}"/>
              </a:ext>
            </a:extLst>
          </p:cNvPr>
          <p:cNvPicPr>
            <a:picLocks noGrp="1" noChangeAspect="1"/>
          </p:cNvPicPr>
          <p:nvPr>
            <p:ph type="pic" sz="quarter" idx="13"/>
          </p:nvPr>
        </p:nvPicPr>
        <p:blipFill rotWithShape="1">
          <a:blip r:embed="rId2"/>
          <a:srcRect t="11204" r="1" b="11207"/>
          <a:stretch/>
        </p:blipFill>
        <p:spPr>
          <a:xfrm>
            <a:off x="327547" y="321733"/>
            <a:ext cx="7058306"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8A4170-06F6-4F7B-B305-850EDEA2DD44}"/>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b="1" dirty="0">
                <a:solidFill>
                  <a:srgbClr val="FFFFFF"/>
                </a:solidFill>
              </a:rPr>
              <a:t>1947</a:t>
            </a:r>
          </a:p>
          <a:p>
            <a:r>
              <a:rPr lang="en-US" sz="2000" dirty="0">
                <a:solidFill>
                  <a:srgbClr val="FFFFFF"/>
                </a:solidFill>
              </a:rPr>
              <a:t>Bedouin shepherd boy discovers cave with leather scrolls in jars</a:t>
            </a:r>
          </a:p>
          <a:p>
            <a:r>
              <a:rPr lang="en-US" sz="2000" dirty="0">
                <a:solidFill>
                  <a:srgbClr val="FFFFFF"/>
                </a:solidFill>
              </a:rPr>
              <a:t>Other caves subsequently found</a:t>
            </a:r>
          </a:p>
          <a:p>
            <a:r>
              <a:rPr lang="en-US" sz="2000" dirty="0" err="1">
                <a:solidFill>
                  <a:srgbClr val="FFFFFF"/>
                </a:solidFill>
              </a:rPr>
              <a:t>Approx</a:t>
            </a:r>
            <a:r>
              <a:rPr lang="en-US" sz="2000" dirty="0">
                <a:solidFill>
                  <a:srgbClr val="FFFFFF"/>
                </a:solidFill>
              </a:rPr>
              <a:t> 980 manuscripts </a:t>
            </a:r>
          </a:p>
          <a:p>
            <a:r>
              <a:rPr lang="en-US" sz="2000" dirty="0">
                <a:solidFill>
                  <a:srgbClr val="FFFFFF"/>
                </a:solidFill>
              </a:rPr>
              <a:t>Scrolls dated back 1900 years to AD68</a:t>
            </a:r>
          </a:p>
          <a:p>
            <a:r>
              <a:rPr lang="en-US" sz="2000" dirty="0">
                <a:solidFill>
                  <a:srgbClr val="FFFFFF"/>
                </a:solidFill>
              </a:rPr>
              <a:t>Comparison to earliest versions showed at most a 5% variation in the text</a:t>
            </a:r>
          </a:p>
          <a:p>
            <a:r>
              <a:rPr lang="en-US" sz="2000" dirty="0">
                <a:solidFill>
                  <a:srgbClr val="FFFFFF"/>
                </a:solidFill>
              </a:rPr>
              <a:t>Variation was minor spelling errors</a:t>
            </a:r>
          </a:p>
          <a:p>
            <a:pPr marL="0"/>
            <a:endParaRPr lang="en-US" sz="2000" dirty="0">
              <a:solidFill>
                <a:srgbClr val="FFFFFF"/>
              </a:solidFill>
            </a:endParaRPr>
          </a:p>
        </p:txBody>
      </p:sp>
      <p:sp>
        <p:nvSpPr>
          <p:cNvPr id="4" name="Slide Number Placeholder 3">
            <a:extLst>
              <a:ext uri="{FF2B5EF4-FFF2-40B4-BE49-F238E27FC236}">
                <a16:creationId xmlns:a16="http://schemas.microsoft.com/office/drawing/2014/main" id="{A49692C6-CA84-4EE1-8DAC-0DB024F53C47}"/>
              </a:ext>
            </a:extLst>
          </p:cNvPr>
          <p:cNvSpPr>
            <a:spLocks noGrp="1"/>
          </p:cNvSpPr>
          <p:nvPr>
            <p:ph type="sldNum" sz="quarter" idx="12"/>
          </p:nvPr>
        </p:nvSpPr>
        <p:spPr>
          <a:xfrm>
            <a:off x="10837333" y="6535157"/>
            <a:ext cx="973667" cy="274320"/>
          </a:xfrm>
        </p:spPr>
        <p:txBody>
          <a:bodyPr vert="horz" lIns="91440" tIns="45720" rIns="91440" bIns="45720" rtlCol="0" anchor="ctr">
            <a:normAutofit/>
          </a:bodyPr>
          <a:lstStyle/>
          <a:p>
            <a:pPr algn="r">
              <a:spcAft>
                <a:spcPts val="600"/>
              </a:spcAft>
              <a:defRPr/>
            </a:pPr>
            <a:fld id="{9EC71654-96A5-4280-94F3-931C61A9F92C}" type="slidenum">
              <a:rPr lang="en-US" sz="1200" smtClean="0">
                <a:solidFill>
                  <a:prstClr val="black">
                    <a:tint val="75000"/>
                  </a:prstClr>
                </a:solidFill>
                <a:latin typeface="Calibri" panose="020F0502020204030204"/>
              </a:rPr>
              <a:pPr algn="r">
                <a:spcAft>
                  <a:spcPts val="600"/>
                </a:spcAft>
                <a:defRPr/>
              </a:pPr>
              <a:t>13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113653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53641"/>
            <a:ext cx="3669161" cy="2760098"/>
          </a:xfrm>
          <a:prstGeom prst="ellipse">
            <a:avLst/>
          </a:prstGeom>
        </p:spPr>
        <p:txBody>
          <a:bodyPr vert="horz" lIns="91440" tIns="45720" rIns="91440" bIns="45720" rtlCol="0" anchor="ctr">
            <a:normAutofit/>
          </a:bodyPr>
          <a:lstStyle/>
          <a:p>
            <a:r>
              <a:rPr lang="en-US" sz="3100" kern="1200" dirty="0">
                <a:solidFill>
                  <a:srgbClr val="FFFFFF"/>
                </a:solidFill>
                <a:latin typeface="+mj-lt"/>
                <a:ea typeface="+mj-ea"/>
                <a:cs typeface="+mj-cs"/>
              </a:rPr>
              <a:t>The bible inspired by god</a:t>
            </a:r>
          </a:p>
        </p:txBody>
      </p:sp>
      <p:sp>
        <p:nvSpPr>
          <p:cNvPr id="10" name="TextBox 9">
            <a:extLst>
              <a:ext uri="{FF2B5EF4-FFF2-40B4-BE49-F238E27FC236}">
                <a16:creationId xmlns:a16="http://schemas.microsoft.com/office/drawing/2014/main" id="{19562D58-5F90-400E-B364-FB6075086557}"/>
              </a:ext>
            </a:extLst>
          </p:cNvPr>
          <p:cNvSpPr txBox="1"/>
          <p:nvPr/>
        </p:nvSpPr>
        <p:spPr>
          <a:xfrm>
            <a:off x="6090573" y="229602"/>
            <a:ext cx="5632239" cy="1301056"/>
          </a:xfrm>
          <a:prstGeom prst="rect">
            <a:avLst/>
          </a:prstGeom>
        </p:spPr>
        <p:txBody>
          <a:bodyPr vert="horz" lIns="91440" tIns="45720" rIns="91440" bIns="45720" rtlCol="0" anchor="ctr">
            <a:normAutofit/>
          </a:bodyPr>
          <a:lstStyle/>
          <a:p>
            <a:pPr algn="ctr">
              <a:spcAft>
                <a:spcPts val="1000"/>
              </a:spcAft>
            </a:pPr>
            <a:r>
              <a:rPr lang="en-NZ" sz="2800" b="1" dirty="0"/>
              <a:t>“All Scripture is God breathed…”</a:t>
            </a:r>
          </a:p>
          <a:p>
            <a:pPr algn="ctr">
              <a:spcAft>
                <a:spcPts val="1000"/>
              </a:spcAft>
            </a:pPr>
            <a:r>
              <a:rPr lang="en-NZ" sz="2800" dirty="0"/>
              <a:t>2 Timothy 3:16</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mtClean="0">
                <a:solidFill>
                  <a:srgbClr val="898989"/>
                </a:solidFill>
              </a:rPr>
              <a:pPr algn="r">
                <a:lnSpc>
                  <a:spcPct val="90000"/>
                </a:lnSpc>
                <a:spcAft>
                  <a:spcPts val="600"/>
                </a:spcAft>
                <a:defRPr/>
              </a:pPr>
              <a:t>14</a:t>
            </a:fld>
            <a:endParaRPr lang="en-US">
              <a:solidFill>
                <a:srgbClr val="898989"/>
              </a:solidFill>
            </a:endParaRPr>
          </a:p>
        </p:txBody>
      </p:sp>
      <p:graphicFrame>
        <p:nvGraphicFramePr>
          <p:cNvPr id="3" name="Table 2">
            <a:extLst>
              <a:ext uri="{FF2B5EF4-FFF2-40B4-BE49-F238E27FC236}">
                <a16:creationId xmlns:a16="http://schemas.microsoft.com/office/drawing/2014/main" id="{E1C5C6B4-ACDA-43E0-9BE2-439D7529F0C6}"/>
              </a:ext>
            </a:extLst>
          </p:cNvPr>
          <p:cNvGraphicFramePr>
            <a:graphicFrameLocks noGrp="1"/>
          </p:cNvGraphicFramePr>
          <p:nvPr>
            <p:extLst>
              <p:ext uri="{D42A27DB-BD31-4B8C-83A1-F6EECF244321}">
                <p14:modId xmlns:p14="http://schemas.microsoft.com/office/powerpoint/2010/main" val="42606487"/>
              </p:ext>
            </p:extLst>
          </p:nvPr>
        </p:nvGraphicFramePr>
        <p:xfrm>
          <a:off x="6476595" y="1678993"/>
          <a:ext cx="5329382" cy="3291840"/>
        </p:xfrm>
        <a:graphic>
          <a:graphicData uri="http://schemas.openxmlformats.org/drawingml/2006/table">
            <a:tbl>
              <a:tblPr firstRow="1" bandRow="1">
                <a:tableStyleId>{D27102A9-8310-4765-A935-A1911B00CA55}</a:tableStyleId>
              </a:tblPr>
              <a:tblGrid>
                <a:gridCol w="1887903">
                  <a:extLst>
                    <a:ext uri="{9D8B030D-6E8A-4147-A177-3AD203B41FA5}">
                      <a16:colId xmlns:a16="http://schemas.microsoft.com/office/drawing/2014/main" val="1304864265"/>
                    </a:ext>
                  </a:extLst>
                </a:gridCol>
                <a:gridCol w="3441479">
                  <a:extLst>
                    <a:ext uri="{9D8B030D-6E8A-4147-A177-3AD203B41FA5}">
                      <a16:colId xmlns:a16="http://schemas.microsoft.com/office/drawing/2014/main" val="1058463364"/>
                    </a:ext>
                  </a:extLst>
                </a:gridCol>
              </a:tblGrid>
              <a:tr h="370840">
                <a:tc>
                  <a:txBody>
                    <a:bodyPr/>
                    <a:lstStyle/>
                    <a:p>
                      <a:r>
                        <a:rPr lang="en-US" b="1" dirty="0"/>
                        <a:t>‘All’</a:t>
                      </a:r>
                      <a:endParaRPr lang="en-N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t>Greek word “Pas” which means – </a:t>
                      </a:r>
                      <a:r>
                        <a:rPr lang="en-US" sz="1800" b="0" i="1" kern="1200" dirty="0"/>
                        <a:t>all, any, every, the whole, thoroughly, whatsoever, whosoever</a:t>
                      </a:r>
                      <a:endParaRPr lang="en-NZ" sz="1800" b="0" i="1" kern="1200" dirty="0">
                        <a:solidFill>
                          <a:schemeClr val="lt1"/>
                        </a:solidFill>
                        <a:latin typeface="+mn-lt"/>
                        <a:ea typeface="+mn-ea"/>
                        <a:cs typeface="+mn-cs"/>
                      </a:endParaRPr>
                    </a:p>
                  </a:txBody>
                  <a:tcPr/>
                </a:tc>
                <a:extLst>
                  <a:ext uri="{0D108BD9-81ED-4DB2-BD59-A6C34878D82A}">
                    <a16:rowId xmlns:a16="http://schemas.microsoft.com/office/drawing/2014/main" val="434380697"/>
                  </a:ext>
                </a:extLst>
              </a:tr>
              <a:tr h="370840">
                <a:tc>
                  <a:txBody>
                    <a:bodyPr/>
                    <a:lstStyle/>
                    <a:p>
                      <a:r>
                        <a:rPr lang="en-US" b="1" dirty="0"/>
                        <a:t>‘Scripture’</a:t>
                      </a:r>
                      <a:endParaRPr lang="en-N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Greek word “</a:t>
                      </a:r>
                      <a:r>
                        <a:rPr lang="en-US" sz="1800" kern="1200" dirty="0" err="1"/>
                        <a:t>Graphe</a:t>
                      </a:r>
                      <a:r>
                        <a:rPr lang="en-US" sz="1800" kern="1200" dirty="0"/>
                        <a:t>” which means “a writing”.  When a capital S is used in the word “Scripture” it means Holy writings</a:t>
                      </a:r>
                      <a:endParaRPr lang="en-NZ" sz="1800" kern="1200" dirty="0">
                        <a:solidFill>
                          <a:schemeClr val="lt1"/>
                        </a:solidFill>
                        <a:latin typeface="+mn-lt"/>
                        <a:ea typeface="+mn-ea"/>
                        <a:cs typeface="+mn-cs"/>
                      </a:endParaRPr>
                    </a:p>
                  </a:txBody>
                  <a:tcPr/>
                </a:tc>
                <a:extLst>
                  <a:ext uri="{0D108BD9-81ED-4DB2-BD59-A6C34878D82A}">
                    <a16:rowId xmlns:a16="http://schemas.microsoft.com/office/drawing/2014/main" val="16172517"/>
                  </a:ext>
                </a:extLst>
              </a:tr>
              <a:tr h="370840">
                <a:tc>
                  <a:txBody>
                    <a:bodyPr/>
                    <a:lstStyle/>
                    <a:p>
                      <a:r>
                        <a:rPr lang="en-US" b="1" dirty="0"/>
                        <a:t>‘God breathed’</a:t>
                      </a:r>
                      <a:endParaRPr lang="en-NZ" b="1" dirty="0"/>
                    </a:p>
                  </a:txBody>
                  <a:tcPr/>
                </a:tc>
                <a:tc>
                  <a:txBody>
                    <a:bodyPr/>
                    <a:lstStyle/>
                    <a:p>
                      <a:r>
                        <a:rPr lang="en-US" sz="1800" kern="1200" dirty="0"/>
                        <a:t>Greek word “</a:t>
                      </a:r>
                      <a:r>
                        <a:rPr lang="en-US" sz="1800" kern="1200" dirty="0" err="1"/>
                        <a:t>Theospneo</a:t>
                      </a:r>
                      <a:r>
                        <a:rPr lang="en-US" sz="1800" kern="1200" dirty="0"/>
                        <a:t>”:</a:t>
                      </a:r>
                      <a:endParaRPr lang="en-NZ" sz="1800" kern="1200" dirty="0"/>
                    </a:p>
                    <a:p>
                      <a:pPr marL="285750" lvl="0" indent="-285750">
                        <a:buFont typeface="Arial" panose="020B0604020202020204" pitchFamily="34" charset="0"/>
                        <a:buChar char="•"/>
                      </a:pPr>
                      <a:r>
                        <a:rPr lang="en-US" sz="1800" kern="1200" dirty="0"/>
                        <a:t>Theos – God;  </a:t>
                      </a:r>
                      <a:endParaRPr lang="en-NZ" sz="1800" kern="1200" dirty="0"/>
                    </a:p>
                    <a:p>
                      <a:pPr marL="285750" lvl="0" indent="-285750">
                        <a:buFont typeface="Arial" panose="020B0604020202020204" pitchFamily="34" charset="0"/>
                        <a:buChar char="•"/>
                      </a:pPr>
                      <a:r>
                        <a:rPr lang="en-US" sz="1800" kern="1200" dirty="0"/>
                        <a:t>neo – breathe hard, breeze</a:t>
                      </a:r>
                      <a:endParaRPr lang="en-NZ" sz="1800" kern="1200" dirty="0">
                        <a:solidFill>
                          <a:schemeClr val="lt1"/>
                        </a:solidFill>
                        <a:latin typeface="+mn-lt"/>
                        <a:ea typeface="+mn-ea"/>
                        <a:cs typeface="+mn-cs"/>
                      </a:endParaRPr>
                    </a:p>
                  </a:txBody>
                  <a:tcPr/>
                </a:tc>
                <a:extLst>
                  <a:ext uri="{0D108BD9-81ED-4DB2-BD59-A6C34878D82A}">
                    <a16:rowId xmlns:a16="http://schemas.microsoft.com/office/drawing/2014/main" val="3234681499"/>
                  </a:ext>
                </a:extLst>
              </a:tr>
            </a:tbl>
          </a:graphicData>
        </a:graphic>
      </p:graphicFrame>
      <p:sp>
        <p:nvSpPr>
          <p:cNvPr id="5" name="TextBox 4">
            <a:extLst>
              <a:ext uri="{FF2B5EF4-FFF2-40B4-BE49-F238E27FC236}">
                <a16:creationId xmlns:a16="http://schemas.microsoft.com/office/drawing/2014/main" id="{9EF0E2A6-8907-468B-9E2A-812584DBC4DC}"/>
              </a:ext>
            </a:extLst>
          </p:cNvPr>
          <p:cNvSpPr txBox="1"/>
          <p:nvPr/>
        </p:nvSpPr>
        <p:spPr>
          <a:xfrm>
            <a:off x="6325167" y="5119168"/>
            <a:ext cx="5632238" cy="1477328"/>
          </a:xfrm>
          <a:prstGeom prst="rect">
            <a:avLst/>
          </a:prstGeom>
          <a:noFill/>
        </p:spPr>
        <p:txBody>
          <a:bodyPr wrap="square" rtlCol="0">
            <a:spAutoFit/>
          </a:bodyPr>
          <a:lstStyle/>
          <a:p>
            <a:pPr algn="just"/>
            <a:r>
              <a:rPr lang="en-US" dirty="0"/>
              <a:t>“</a:t>
            </a:r>
            <a:r>
              <a:rPr lang="en-US" u="sng" dirty="0"/>
              <a:t>Above all</a:t>
            </a:r>
            <a:r>
              <a:rPr lang="en-US" dirty="0"/>
              <a:t>, you must understand that no prophecy of Scripture came about by the Prophet’s own interpretation.  For prophecy never had its origin in the will of man, but men spoke from God as they were carried along by the Holy Spirit” </a:t>
            </a:r>
            <a:r>
              <a:rPr lang="en-US" i="1" dirty="0"/>
              <a:t>2 Peter 1:20</a:t>
            </a:r>
          </a:p>
        </p:txBody>
      </p:sp>
    </p:spTree>
    <p:extLst>
      <p:ext uri="{BB962C8B-B14F-4D97-AF65-F5344CB8AC3E}">
        <p14:creationId xmlns:p14="http://schemas.microsoft.com/office/powerpoint/2010/main" val="388132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53641"/>
            <a:ext cx="3669161" cy="2760098"/>
          </a:xfrm>
          <a:prstGeom prst="ellipse">
            <a:avLst/>
          </a:prstGeom>
        </p:spPr>
        <p:txBody>
          <a:bodyPr vert="horz" lIns="91440" tIns="45720" rIns="91440" bIns="45720" rtlCol="0" anchor="ctr">
            <a:normAutofit/>
          </a:bodyPr>
          <a:lstStyle/>
          <a:p>
            <a:r>
              <a:rPr lang="en-US" sz="3100" kern="1200" dirty="0">
                <a:solidFill>
                  <a:srgbClr val="FFFFFF"/>
                </a:solidFill>
                <a:latin typeface="+mj-lt"/>
                <a:ea typeface="+mj-ea"/>
                <a:cs typeface="+mj-cs"/>
              </a:rPr>
              <a:t>The bible inspired by god</a:t>
            </a:r>
          </a:p>
        </p:txBody>
      </p:sp>
      <p:sp>
        <p:nvSpPr>
          <p:cNvPr id="10" name="TextBox 9">
            <a:extLst>
              <a:ext uri="{FF2B5EF4-FFF2-40B4-BE49-F238E27FC236}">
                <a16:creationId xmlns:a16="http://schemas.microsoft.com/office/drawing/2014/main" id="{19562D58-5F90-400E-B364-FB6075086557}"/>
              </a:ext>
            </a:extLst>
          </p:cNvPr>
          <p:cNvSpPr txBox="1"/>
          <p:nvPr/>
        </p:nvSpPr>
        <p:spPr>
          <a:xfrm>
            <a:off x="6090574" y="801866"/>
            <a:ext cx="5306084" cy="1091589"/>
          </a:xfrm>
          <a:prstGeom prst="rect">
            <a:avLst/>
          </a:prstGeom>
        </p:spPr>
        <p:txBody>
          <a:bodyPr vert="horz" lIns="91440" tIns="45720" rIns="91440" bIns="45720" rtlCol="0" anchor="ctr">
            <a:normAutofit/>
          </a:bodyPr>
          <a:lstStyle/>
          <a:p>
            <a:r>
              <a:rPr lang="en-US" sz="2400" b="1" dirty="0"/>
              <a:t>The Holy Spirit’s role in writing the New Testament</a:t>
            </a:r>
            <a:endParaRPr lang="en-US" sz="24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a:solidFill>
                  <a:srgbClr val="898989"/>
                </a:solidFill>
              </a:rPr>
              <a:pPr algn="r">
                <a:lnSpc>
                  <a:spcPct val="90000"/>
                </a:lnSpc>
                <a:spcAft>
                  <a:spcPts val="600"/>
                </a:spcAft>
                <a:defRPr/>
              </a:pPr>
              <a:t>15</a:t>
            </a:fld>
            <a:endParaRPr lang="en-US">
              <a:solidFill>
                <a:srgbClr val="898989"/>
              </a:solidFill>
            </a:endParaRPr>
          </a:p>
        </p:txBody>
      </p:sp>
      <p:graphicFrame>
        <p:nvGraphicFramePr>
          <p:cNvPr id="7" name="Table 6">
            <a:extLst>
              <a:ext uri="{FF2B5EF4-FFF2-40B4-BE49-F238E27FC236}">
                <a16:creationId xmlns:a16="http://schemas.microsoft.com/office/drawing/2014/main" id="{FEE86D27-FAFB-4FF9-ADF1-32D795A658A6}"/>
              </a:ext>
            </a:extLst>
          </p:cNvPr>
          <p:cNvGraphicFramePr>
            <a:graphicFrameLocks noGrp="1"/>
          </p:cNvGraphicFramePr>
          <p:nvPr>
            <p:extLst>
              <p:ext uri="{D42A27DB-BD31-4B8C-83A1-F6EECF244321}">
                <p14:modId xmlns:p14="http://schemas.microsoft.com/office/powerpoint/2010/main" val="1843611093"/>
              </p:ext>
            </p:extLst>
          </p:nvPr>
        </p:nvGraphicFramePr>
        <p:xfrm>
          <a:off x="6222539" y="2331720"/>
          <a:ext cx="5329382" cy="2194560"/>
        </p:xfrm>
        <a:graphic>
          <a:graphicData uri="http://schemas.openxmlformats.org/drawingml/2006/table">
            <a:tbl>
              <a:tblPr firstRow="1" bandRow="1">
                <a:tableStyleId>{3B4B98B0-60AC-42C2-AFA5-B58CD77FA1E5}</a:tableStyleId>
              </a:tblPr>
              <a:tblGrid>
                <a:gridCol w="1887903">
                  <a:extLst>
                    <a:ext uri="{9D8B030D-6E8A-4147-A177-3AD203B41FA5}">
                      <a16:colId xmlns:a16="http://schemas.microsoft.com/office/drawing/2014/main" val="1304864265"/>
                    </a:ext>
                  </a:extLst>
                </a:gridCol>
                <a:gridCol w="3441479">
                  <a:extLst>
                    <a:ext uri="{9D8B030D-6E8A-4147-A177-3AD203B41FA5}">
                      <a16:colId xmlns:a16="http://schemas.microsoft.com/office/drawing/2014/main" val="1058463364"/>
                    </a:ext>
                  </a:extLst>
                </a:gridCol>
              </a:tblGrid>
              <a:tr h="370840">
                <a:tc>
                  <a:txBody>
                    <a:bodyPr/>
                    <a:lstStyle/>
                    <a:p>
                      <a:r>
                        <a:rPr lang="en-US" dirty="0"/>
                        <a:t>The Gospels</a:t>
                      </a:r>
                      <a:endParaRPr lang="en-NZ" b="1" dirty="0"/>
                    </a:p>
                  </a:txBody>
                  <a:tcPr/>
                </a:tc>
                <a:tc>
                  <a:txBody>
                    <a:bodyPr/>
                    <a:lstStyle/>
                    <a:p>
                      <a:r>
                        <a:rPr kumimoji="0" lang="en-US" sz="1800" b="0" kern="1200" dirty="0"/>
                        <a:t>Remind them of everything Jesus had said (John 14:26)</a:t>
                      </a:r>
                      <a:endParaRPr lang="en-NZ" sz="2000" b="0" dirty="0"/>
                    </a:p>
                  </a:txBody>
                  <a:tcPr/>
                </a:tc>
                <a:extLst>
                  <a:ext uri="{0D108BD9-81ED-4DB2-BD59-A6C34878D82A}">
                    <a16:rowId xmlns:a16="http://schemas.microsoft.com/office/drawing/2014/main" val="434380697"/>
                  </a:ext>
                </a:extLst>
              </a:tr>
              <a:tr h="370840">
                <a:tc>
                  <a:txBody>
                    <a:bodyPr/>
                    <a:lstStyle/>
                    <a:p>
                      <a:r>
                        <a:rPr lang="en-US" b="1" dirty="0"/>
                        <a:t>Acts to Jude</a:t>
                      </a:r>
                      <a:endParaRPr lang="en-NZ" b="1" dirty="0"/>
                    </a:p>
                  </a:txBody>
                  <a:tcPr/>
                </a:tc>
                <a:tc>
                  <a:txBody>
                    <a:bodyPr/>
                    <a:lstStyle/>
                    <a:p>
                      <a:r>
                        <a:rPr kumimoji="0" lang="en-US" sz="1800" kern="1200" dirty="0"/>
                        <a:t>Teach them all things, and guide them into all truth (John 14:26; 16:12-13)</a:t>
                      </a:r>
                      <a:endParaRPr lang="en-NZ" sz="2000" dirty="0"/>
                    </a:p>
                  </a:txBody>
                  <a:tcPr/>
                </a:tc>
                <a:extLst>
                  <a:ext uri="{0D108BD9-81ED-4DB2-BD59-A6C34878D82A}">
                    <a16:rowId xmlns:a16="http://schemas.microsoft.com/office/drawing/2014/main" val="16172517"/>
                  </a:ext>
                </a:extLst>
              </a:tr>
              <a:tr h="370840">
                <a:tc>
                  <a:txBody>
                    <a:bodyPr/>
                    <a:lstStyle/>
                    <a:p>
                      <a:r>
                        <a:rPr lang="en-US" b="1" dirty="0"/>
                        <a:t>Revelation and Prophecy</a:t>
                      </a:r>
                      <a:endParaRPr lang="en-NZ" b="1" dirty="0"/>
                    </a:p>
                  </a:txBody>
                  <a:tcPr/>
                </a:tc>
                <a:tc>
                  <a:txBody>
                    <a:bodyPr/>
                    <a:lstStyle/>
                    <a:p>
                      <a:r>
                        <a:rPr kumimoji="0" lang="en-US" sz="1800" kern="1200" dirty="0"/>
                        <a:t>Tell them what was yet to come (John 16:13)</a:t>
                      </a:r>
                      <a:endParaRPr lang="en-NZ" sz="2000" dirty="0"/>
                    </a:p>
                  </a:txBody>
                  <a:tcPr/>
                </a:tc>
                <a:extLst>
                  <a:ext uri="{0D108BD9-81ED-4DB2-BD59-A6C34878D82A}">
                    <a16:rowId xmlns:a16="http://schemas.microsoft.com/office/drawing/2014/main" val="3234681499"/>
                  </a:ext>
                </a:extLst>
              </a:tr>
            </a:tbl>
          </a:graphicData>
        </a:graphic>
      </p:graphicFrame>
    </p:spTree>
    <p:extLst>
      <p:ext uri="{BB962C8B-B14F-4D97-AF65-F5344CB8AC3E}">
        <p14:creationId xmlns:p14="http://schemas.microsoft.com/office/powerpoint/2010/main" val="415016016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3A426-DEC2-45CE-89A1-E4DB32A8AC50}"/>
              </a:ext>
            </a:extLst>
          </p:cNvPr>
          <p:cNvSpPr>
            <a:spLocks noGrp="1"/>
          </p:cNvSpPr>
          <p:nvPr>
            <p:ph idx="1"/>
          </p:nvPr>
        </p:nvSpPr>
        <p:spPr>
          <a:xfrm>
            <a:off x="538960" y="1825625"/>
            <a:ext cx="4914189" cy="4351338"/>
          </a:xfrm>
        </p:spPr>
        <p:txBody>
          <a:bodyPr/>
          <a:lstStyle/>
          <a:p>
            <a:pPr marL="0" indent="0" algn="ctr">
              <a:lnSpc>
                <a:spcPct val="100000"/>
              </a:lnSpc>
              <a:buNone/>
            </a:pPr>
            <a:r>
              <a:rPr lang="en-US" dirty="0"/>
              <a:t>“Do not let this Book of the Law depart from your mouth; meditate on it day and night, so that you may be careful to do everything written in it. Then you will be prosperous and successful”</a:t>
            </a:r>
          </a:p>
          <a:p>
            <a:pPr marL="0" indent="0" algn="ctr">
              <a:buNone/>
            </a:pPr>
            <a:r>
              <a:rPr lang="en-US" dirty="0">
                <a:solidFill>
                  <a:srgbClr val="FF0000"/>
                </a:solidFill>
              </a:rPr>
              <a:t>Joshua 1:8</a:t>
            </a:r>
          </a:p>
          <a:p>
            <a:pPr marL="0" indent="0">
              <a:buNone/>
            </a:pPr>
            <a:endParaRPr lang="en-NZ" dirty="0">
              <a:solidFill>
                <a:srgbClr val="FF0000"/>
              </a:solidFill>
            </a:endParaRPr>
          </a:p>
        </p:txBody>
      </p:sp>
      <p:sp>
        <p:nvSpPr>
          <p:cNvPr id="3" name="Slide Number Placeholder 2">
            <a:extLst>
              <a:ext uri="{FF2B5EF4-FFF2-40B4-BE49-F238E27FC236}">
                <a16:creationId xmlns:a16="http://schemas.microsoft.com/office/drawing/2014/main" id="{43C1C2B6-8C57-43B6-8799-218F3584D2AA}"/>
              </a:ext>
            </a:extLst>
          </p:cNvPr>
          <p:cNvSpPr>
            <a:spLocks noGrp="1"/>
          </p:cNvSpPr>
          <p:nvPr>
            <p:ph type="sldNum" sz="quarter" idx="12"/>
          </p:nvPr>
        </p:nvSpPr>
        <p:spPr>
          <a:xfrm>
            <a:off x="11363696" y="6455739"/>
            <a:ext cx="294460" cy="187367"/>
          </a:xfrm>
        </p:spPr>
        <p:txBody>
          <a:bodyPr/>
          <a:lstStyle/>
          <a:p>
            <a:fld id="{9EC71654-96A5-4280-94F3-931C61A9F92C}" type="slidenum">
              <a:rPr lang="en-US" noProof="0" smtClean="0"/>
              <a:pPr/>
              <a:t>16</a:t>
            </a:fld>
            <a:endParaRPr lang="en-US" noProof="0"/>
          </a:p>
        </p:txBody>
      </p:sp>
      <p:pic>
        <p:nvPicPr>
          <p:cNvPr id="7" name="Picture Placeholder 6" descr="A person sitting on a bench near the water&#10;&#10;Description generated with very high confidence">
            <a:extLst>
              <a:ext uri="{FF2B5EF4-FFF2-40B4-BE49-F238E27FC236}">
                <a16:creationId xmlns:a16="http://schemas.microsoft.com/office/drawing/2014/main" id="{425E2943-6A0F-44EE-9980-7FFC07A2708E}"/>
              </a:ext>
            </a:extLst>
          </p:cNvPr>
          <p:cNvPicPr>
            <a:picLocks noGrp="1" noChangeAspect="1"/>
          </p:cNvPicPr>
          <p:nvPr>
            <p:ph type="pic" sz="quarter" idx="13"/>
          </p:nvPr>
        </p:nvPicPr>
        <p:blipFill>
          <a:blip r:embed="rId2"/>
          <a:srcRect l="4590" r="4590"/>
          <a:stretch>
            <a:fillRect/>
          </a:stretch>
        </p:blipFill>
        <p:spPr>
          <a:xfrm>
            <a:off x="5884648" y="0"/>
            <a:ext cx="6307353" cy="5780372"/>
          </a:xfrm>
        </p:spPr>
      </p:pic>
      <p:sp>
        <p:nvSpPr>
          <p:cNvPr id="5" name="Title 4">
            <a:extLst>
              <a:ext uri="{FF2B5EF4-FFF2-40B4-BE49-F238E27FC236}">
                <a16:creationId xmlns:a16="http://schemas.microsoft.com/office/drawing/2014/main" id="{B9E30FCD-7385-4DD9-89C1-69812C68F99A}"/>
              </a:ext>
            </a:extLst>
          </p:cNvPr>
          <p:cNvSpPr>
            <a:spLocks noGrp="1"/>
          </p:cNvSpPr>
          <p:nvPr>
            <p:ph type="title"/>
          </p:nvPr>
        </p:nvSpPr>
        <p:spPr>
          <a:xfrm>
            <a:off x="515938" y="499595"/>
            <a:ext cx="4937211" cy="1325563"/>
          </a:xfrm>
        </p:spPr>
        <p:txBody>
          <a:bodyPr/>
          <a:lstStyle/>
          <a:p>
            <a:r>
              <a:rPr lang="en-US" dirty="0"/>
              <a:t>Your challenge</a:t>
            </a:r>
            <a:endParaRPr lang="en-NZ" dirty="0"/>
          </a:p>
        </p:txBody>
      </p:sp>
      <p:sp>
        <p:nvSpPr>
          <p:cNvPr id="6" name="Content Placeholder 1">
            <a:extLst>
              <a:ext uri="{FF2B5EF4-FFF2-40B4-BE49-F238E27FC236}">
                <a16:creationId xmlns:a16="http://schemas.microsoft.com/office/drawing/2014/main" id="{B6CAA2E2-A281-41AB-8A67-ECFC46CB9BEE}"/>
              </a:ext>
            </a:extLst>
          </p:cNvPr>
          <p:cNvSpPr txBox="1">
            <a:spLocks/>
          </p:cNvSpPr>
          <p:nvPr/>
        </p:nvSpPr>
        <p:spPr>
          <a:xfrm>
            <a:off x="515938" y="4464730"/>
            <a:ext cx="4914189" cy="217837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t>Your Plan</a:t>
            </a:r>
          </a:p>
          <a:p>
            <a:pPr marL="457200" indent="-457200">
              <a:lnSpc>
                <a:spcPct val="100000"/>
              </a:lnSpc>
              <a:spcBef>
                <a:spcPts val="300"/>
              </a:spcBef>
              <a:buFont typeface="+mj-lt"/>
              <a:buAutoNum type="arabicPeriod"/>
            </a:pPr>
            <a:r>
              <a:rPr lang="en-US" sz="2000" dirty="0">
                <a:solidFill>
                  <a:schemeClr val="tx1">
                    <a:lumMod val="75000"/>
                    <a:lumOff val="25000"/>
                  </a:schemeClr>
                </a:solidFill>
              </a:rPr>
              <a:t>Choose a book of the Bible</a:t>
            </a:r>
          </a:p>
          <a:p>
            <a:pPr marL="457200" indent="-457200">
              <a:lnSpc>
                <a:spcPct val="100000"/>
              </a:lnSpc>
              <a:spcBef>
                <a:spcPts val="300"/>
              </a:spcBef>
              <a:buFont typeface="+mj-lt"/>
              <a:buAutoNum type="arabicPeriod"/>
            </a:pPr>
            <a:r>
              <a:rPr lang="en-US" sz="2000" dirty="0">
                <a:solidFill>
                  <a:schemeClr val="tx1">
                    <a:lumMod val="75000"/>
                    <a:lumOff val="25000"/>
                  </a:schemeClr>
                </a:solidFill>
              </a:rPr>
              <a:t>Take ½ hour per week &amp; write your own commentary on 5 verses</a:t>
            </a:r>
          </a:p>
          <a:p>
            <a:pPr marL="457200" indent="-457200">
              <a:lnSpc>
                <a:spcPct val="100000"/>
              </a:lnSpc>
              <a:spcBef>
                <a:spcPts val="300"/>
              </a:spcBef>
              <a:buFont typeface="+mj-lt"/>
              <a:buAutoNum type="arabicPeriod"/>
            </a:pPr>
            <a:r>
              <a:rPr lang="en-US" sz="2000" dirty="0">
                <a:solidFill>
                  <a:schemeClr val="tx1">
                    <a:lumMod val="75000"/>
                    <a:lumOff val="25000"/>
                  </a:schemeClr>
                </a:solidFill>
              </a:rPr>
              <a:t>Tell someone what you are learning – at church, </a:t>
            </a:r>
            <a:r>
              <a:rPr lang="en-US" sz="2000" dirty="0" err="1">
                <a:solidFill>
                  <a:schemeClr val="tx1">
                    <a:lumMod val="75000"/>
                    <a:lumOff val="25000"/>
                  </a:schemeClr>
                </a:solidFill>
              </a:rPr>
              <a:t>lifegroup</a:t>
            </a:r>
            <a:r>
              <a:rPr lang="en-US" sz="2000" dirty="0">
                <a:solidFill>
                  <a:schemeClr val="tx1">
                    <a:lumMod val="75000"/>
                    <a:lumOff val="25000"/>
                  </a:schemeClr>
                </a:solidFill>
              </a:rPr>
              <a:t>, dinner table, cafe</a:t>
            </a:r>
          </a:p>
          <a:p>
            <a:pPr marL="0" indent="0">
              <a:buFont typeface="Arial" panose="020B0604020202020204" pitchFamily="34" charset="0"/>
              <a:buNone/>
            </a:pPr>
            <a:endParaRPr lang="en-NZ" dirty="0">
              <a:solidFill>
                <a:srgbClr val="FF0000"/>
              </a:solidFill>
            </a:endParaRPr>
          </a:p>
        </p:txBody>
      </p:sp>
    </p:spTree>
    <p:extLst>
      <p:ext uri="{BB962C8B-B14F-4D97-AF65-F5344CB8AC3E}">
        <p14:creationId xmlns:p14="http://schemas.microsoft.com/office/powerpoint/2010/main" val="560602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dirty="0"/>
              <a:t>The Bible</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p:txBody>
          <a:bodyPr/>
          <a:lstStyle/>
          <a:p>
            <a:r>
              <a:rPr lang="en-US" dirty="0"/>
              <a:t>How the bible was formed</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stretch>
            <a:fillRect/>
          </a:stretch>
        </p:blipFill>
        <p:spPr>
          <a:xfrm>
            <a:off x="710812" y="1606660"/>
            <a:ext cx="5305661" cy="3549431"/>
          </a:xfrm>
        </p:spPr>
      </p:pic>
      <p:sp>
        <p:nvSpPr>
          <p:cNvPr id="6" name="Rectangle 5">
            <a:extLst>
              <a:ext uri="{FF2B5EF4-FFF2-40B4-BE49-F238E27FC236}">
                <a16:creationId xmlns:a16="http://schemas.microsoft.com/office/drawing/2014/main" id="{D8197CE0-2681-42AC-8944-9FF20567680C}"/>
              </a:ext>
            </a:extLst>
          </p:cNvPr>
          <p:cNvSpPr/>
          <p:nvPr/>
        </p:nvSpPr>
        <p:spPr>
          <a:xfrm>
            <a:off x="6096000" y="1522317"/>
            <a:ext cx="3604591" cy="1477328"/>
          </a:xfrm>
          <a:prstGeom prst="rect">
            <a:avLst/>
          </a:prstGeom>
        </p:spPr>
        <p:txBody>
          <a:bodyPr wrap="square">
            <a:spAutoFit/>
          </a:bodyPr>
          <a:lstStyle/>
          <a:p>
            <a:pPr algn="r">
              <a:spcAft>
                <a:spcPts val="0"/>
              </a:spcAft>
            </a:pPr>
            <a:r>
              <a:rPr lang="en-US" dirty="0">
                <a:ea typeface="Times New Roman" panose="02020603050405020304" pitchFamily="18" charset="0"/>
              </a:rPr>
              <a:t>How did the Bible get put together?</a:t>
            </a:r>
            <a:endParaRPr lang="en-NZ" dirty="0">
              <a:ea typeface="Times New Roman" panose="02020603050405020304" pitchFamily="18" charset="0"/>
            </a:endParaRPr>
          </a:p>
          <a:p>
            <a:pPr algn="r">
              <a:spcAft>
                <a:spcPts val="0"/>
              </a:spcAft>
            </a:pPr>
            <a:r>
              <a:rPr lang="en-US" dirty="0">
                <a:ea typeface="Times New Roman" panose="02020603050405020304" pitchFamily="18" charset="0"/>
              </a:rPr>
              <a:t>Are we sure it is an accurate copy of the original? </a:t>
            </a:r>
          </a:p>
          <a:p>
            <a:pPr algn="r">
              <a:spcAft>
                <a:spcPts val="0"/>
              </a:spcAft>
            </a:pPr>
            <a:r>
              <a:rPr lang="en-US" dirty="0">
                <a:ea typeface="Times New Roman" panose="02020603050405020304" pitchFamily="18" charset="0"/>
              </a:rPr>
              <a:t>Why were some books not included?</a:t>
            </a:r>
            <a:endParaRPr lang="en-NZ" sz="1100" dirty="0">
              <a:ea typeface="Times New Roman" panose="02020603050405020304" pitchFamily="18" charset="0"/>
            </a:endParaRPr>
          </a:p>
        </p:txBody>
      </p:sp>
    </p:spTree>
    <p:extLst>
      <p:ext uri="{BB962C8B-B14F-4D97-AF65-F5344CB8AC3E}">
        <p14:creationId xmlns:p14="http://schemas.microsoft.com/office/powerpoint/2010/main" val="224087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6FE4459-B5F6-4621-98B5-3EF9FD875B45}"/>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Views on the bible</a:t>
            </a:r>
          </a:p>
        </p:txBody>
      </p:sp>
      <p:sp>
        <p:nvSpPr>
          <p:cNvPr id="4" name="Slide Number Placeholder 3">
            <a:extLst>
              <a:ext uri="{FF2B5EF4-FFF2-40B4-BE49-F238E27FC236}">
                <a16:creationId xmlns:a16="http://schemas.microsoft.com/office/drawing/2014/main" id="{8C25CD05-06A0-4DF8-80C6-0C32F277B135}"/>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lgn="r">
              <a:spcAft>
                <a:spcPts val="600"/>
              </a:spcAft>
            </a:pPr>
            <a:fld id="{9EC71654-96A5-4280-94F3-931C61A9F92C}" type="slidenum">
              <a:rPr lang="en-US" sz="1200" noProof="0">
                <a:solidFill>
                  <a:schemeClr val="tx1">
                    <a:lumMod val="50000"/>
                    <a:lumOff val="50000"/>
                  </a:schemeClr>
                </a:solidFill>
              </a:rPr>
              <a:pPr algn="r">
                <a:spcAft>
                  <a:spcPts val="600"/>
                </a:spcAft>
              </a:pPr>
              <a:t>2</a:t>
            </a:fld>
            <a:endParaRPr lang="en-US" sz="1200" noProof="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7D5699BD-62A6-43FB-A9AE-4CD4B58F4B92}"/>
              </a:ext>
            </a:extLst>
          </p:cNvPr>
          <p:cNvSpPr>
            <a:spLocks noGrp="1"/>
          </p:cNvSpPr>
          <p:nvPr>
            <p:ph idx="1"/>
          </p:nvPr>
        </p:nvSpPr>
        <p:spPr>
          <a:xfrm>
            <a:off x="5120640" y="804672"/>
            <a:ext cx="6281928" cy="5248656"/>
          </a:xfrm>
        </p:spPr>
        <p:txBody>
          <a:bodyPr vert="horz" lIns="91440" tIns="45720" rIns="91440" bIns="45720" rtlCol="0" anchor="ctr">
            <a:normAutofit/>
          </a:bodyPr>
          <a:lstStyle/>
          <a:p>
            <a:pPr marL="0" indent="0" algn="ctr">
              <a:buNone/>
            </a:pPr>
            <a:r>
              <a:rPr lang="en-US" dirty="0"/>
              <a:t>“Fifty years after I die, the Bible will be obsolete.” </a:t>
            </a:r>
          </a:p>
          <a:p>
            <a:pPr marL="0" indent="0" algn="ctr">
              <a:buNone/>
            </a:pPr>
            <a:r>
              <a:rPr lang="en-US" dirty="0">
                <a:solidFill>
                  <a:srgbClr val="FF0000"/>
                </a:solidFill>
              </a:rPr>
              <a:t>Thomas Paine (1737-1809)</a:t>
            </a:r>
          </a:p>
          <a:p>
            <a:pPr marL="0" indent="0" algn="ctr">
              <a:buNone/>
            </a:pPr>
            <a:endParaRPr lang="en-US" dirty="0"/>
          </a:p>
          <a:p>
            <a:pPr marL="0" indent="0" algn="ctr">
              <a:buNone/>
            </a:pPr>
            <a:r>
              <a:rPr lang="en-US" dirty="0"/>
              <a:t>“Another century and there will not be a Bible on earth!” </a:t>
            </a:r>
            <a:r>
              <a:rPr lang="en-US" dirty="0">
                <a:solidFill>
                  <a:srgbClr val="FF0000"/>
                </a:solidFill>
              </a:rPr>
              <a:t>Voltaire (1694- 1778)</a:t>
            </a:r>
          </a:p>
          <a:p>
            <a:pPr marL="0" indent="0" algn="ctr">
              <a:buNone/>
            </a:pPr>
            <a:endParaRPr lang="en-US" dirty="0"/>
          </a:p>
          <a:p>
            <a:pPr marL="0" indent="0" algn="ctr">
              <a:buNone/>
            </a:pPr>
            <a:r>
              <a:rPr lang="en-US" dirty="0"/>
              <a:t>“The Bible is no mere book, but is a living creature, with a power that conquers all that oppose it” </a:t>
            </a:r>
          </a:p>
          <a:p>
            <a:pPr marL="0" indent="0" algn="ctr">
              <a:buNone/>
            </a:pPr>
            <a:r>
              <a:rPr lang="en-US" dirty="0" err="1">
                <a:solidFill>
                  <a:srgbClr val="FF0000"/>
                </a:solidFill>
              </a:rPr>
              <a:t>Napolen</a:t>
            </a:r>
            <a:r>
              <a:rPr lang="en-US" dirty="0">
                <a:solidFill>
                  <a:srgbClr val="FF0000"/>
                </a:solidFill>
              </a:rPr>
              <a:t> Bonaparte</a:t>
            </a:r>
            <a:endParaRPr lang="en-NZ" dirty="0">
              <a:solidFill>
                <a:srgbClr val="FF0000"/>
              </a:solidFill>
            </a:endParaRPr>
          </a:p>
          <a:p>
            <a:pPr marL="0" indent="0">
              <a:buNone/>
            </a:pPr>
            <a:endParaRPr lang="en-US" sz="2000" dirty="0"/>
          </a:p>
        </p:txBody>
      </p:sp>
    </p:spTree>
    <p:extLst>
      <p:ext uri="{BB962C8B-B14F-4D97-AF65-F5344CB8AC3E}">
        <p14:creationId xmlns:p14="http://schemas.microsoft.com/office/powerpoint/2010/main" val="4070946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EC76-4F7F-4A45-9511-8A132BF79D85}"/>
              </a:ext>
            </a:extLst>
          </p:cNvPr>
          <p:cNvSpPr>
            <a:spLocks noGrp="1"/>
          </p:cNvSpPr>
          <p:nvPr>
            <p:ph type="title"/>
          </p:nvPr>
        </p:nvSpPr>
        <p:spPr/>
        <p:txBody>
          <a:bodyPr/>
          <a:lstStyle/>
          <a:p>
            <a:r>
              <a:rPr lang="en-US" dirty="0"/>
              <a:t>From scrolls to mobile apps</a:t>
            </a:r>
            <a:endParaRPr lang="en-NZ" dirty="0"/>
          </a:p>
        </p:txBody>
      </p:sp>
      <p:sp>
        <p:nvSpPr>
          <p:cNvPr id="3" name="Slide Number Placeholder 2">
            <a:extLst>
              <a:ext uri="{FF2B5EF4-FFF2-40B4-BE49-F238E27FC236}">
                <a16:creationId xmlns:a16="http://schemas.microsoft.com/office/drawing/2014/main" id="{4068A976-B1E9-4CCA-A550-1AA9F64CB0C4}"/>
              </a:ext>
            </a:extLst>
          </p:cNvPr>
          <p:cNvSpPr>
            <a:spLocks noGrp="1"/>
          </p:cNvSpPr>
          <p:nvPr>
            <p:ph type="sldNum" sz="quarter" idx="12"/>
          </p:nvPr>
        </p:nvSpPr>
        <p:spPr/>
        <p:txBody>
          <a:bodyPr/>
          <a:lstStyle/>
          <a:p>
            <a:fld id="{9EC71654-96A5-4280-94F3-931C61A9F92C}" type="slidenum">
              <a:rPr lang="en-US" noProof="0" smtClean="0"/>
              <a:pPr/>
              <a:t>3</a:t>
            </a:fld>
            <a:endParaRPr lang="en-US" noProof="0"/>
          </a:p>
        </p:txBody>
      </p:sp>
      <p:pic>
        <p:nvPicPr>
          <p:cNvPr id="4" name="Picture 3" descr="http://1.bp.blogspot.com/_v6SgB3LYD5k/TGptwwPV27I/AAAAAAAAAsg/zjYMCDBFXi0/s1600/Bible.jpg">
            <a:extLst>
              <a:ext uri="{FF2B5EF4-FFF2-40B4-BE49-F238E27FC236}">
                <a16:creationId xmlns:a16="http://schemas.microsoft.com/office/drawing/2014/main" id="{7ABB6AFE-A014-48BF-ABE2-17731EA1452D}"/>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93551" y="4761606"/>
            <a:ext cx="1593280" cy="1584176"/>
          </a:xfrm>
          <a:prstGeom prst="rect">
            <a:avLst/>
          </a:prstGeom>
          <a:noFill/>
        </p:spPr>
      </p:pic>
      <p:pic>
        <p:nvPicPr>
          <p:cNvPr id="5" name="Picture 2" descr="http://usdailyreview.com/wp-content/uploads/2012/04/Dead-Sea-scrolls.jpg">
            <a:extLst>
              <a:ext uri="{FF2B5EF4-FFF2-40B4-BE49-F238E27FC236}">
                <a16:creationId xmlns:a16="http://schemas.microsoft.com/office/drawing/2014/main" id="{18129A61-EAC9-4C53-B31E-A6F5DB5AF2B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5527" y="3393454"/>
            <a:ext cx="2304256" cy="1219484"/>
          </a:xfrm>
          <a:prstGeom prst="rect">
            <a:avLst/>
          </a:prstGeom>
          <a:noFill/>
        </p:spPr>
      </p:pic>
      <p:pic>
        <p:nvPicPr>
          <p:cNvPr id="6" name="Picture 2" descr="http://t0.gstatic.com/images?q=tbn:ANd9GcSnIqoqpn9MrfbgAvsWoiqCfRCOQQnr3sfPCNXfA3r41ebr2iLPbQocZRYdzQ">
            <a:extLst>
              <a:ext uri="{FF2B5EF4-FFF2-40B4-BE49-F238E27FC236}">
                <a16:creationId xmlns:a16="http://schemas.microsoft.com/office/drawing/2014/main" id="{1386058C-BEBB-4553-A8DD-DA2BFDBFFDBA}"/>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7047" y="1377230"/>
            <a:ext cx="958361" cy="1440160"/>
          </a:xfrm>
          <a:prstGeom prst="rect">
            <a:avLst/>
          </a:prstGeom>
          <a:noFill/>
        </p:spPr>
      </p:pic>
      <p:pic>
        <p:nvPicPr>
          <p:cNvPr id="7" name="Picture 2">
            <a:extLst>
              <a:ext uri="{FF2B5EF4-FFF2-40B4-BE49-F238E27FC236}">
                <a16:creationId xmlns:a16="http://schemas.microsoft.com/office/drawing/2014/main" id="{19651032-2DB3-43B3-B290-8394D92B9E59}"/>
              </a:ext>
            </a:extLst>
          </p:cNvPr>
          <p:cNvPicPr>
            <a:picLocks noChangeAspect="1" noChangeArrowheads="1"/>
          </p:cNvPicPr>
          <p:nvPr/>
        </p:nvPicPr>
        <p:blipFill>
          <a:blip r:embed="rId5" cstate="print"/>
          <a:srcRect l="10235" t="18329" r="47151" b="23594"/>
          <a:stretch>
            <a:fillRect/>
          </a:stretch>
        </p:blipFill>
        <p:spPr bwMode="auto">
          <a:xfrm>
            <a:off x="7157647" y="1449238"/>
            <a:ext cx="2255437" cy="1728192"/>
          </a:xfrm>
          <a:prstGeom prst="rect">
            <a:avLst/>
          </a:prstGeom>
          <a:noFill/>
          <a:ln w="9525">
            <a:noFill/>
            <a:miter lim="800000"/>
            <a:headEnd/>
            <a:tailEnd/>
          </a:ln>
        </p:spPr>
      </p:pic>
      <p:pic>
        <p:nvPicPr>
          <p:cNvPr id="8" name="Picture 6" descr="http://payload33.cargocollective.com/1/3/107810/2962648/cc_eBible-iPhone2.jpg">
            <a:extLst>
              <a:ext uri="{FF2B5EF4-FFF2-40B4-BE49-F238E27FC236}">
                <a16:creationId xmlns:a16="http://schemas.microsoft.com/office/drawing/2014/main" id="{17B5414E-C49D-4F42-8F4B-E13360424680}"/>
              </a:ext>
            </a:extLst>
          </p:cNvPr>
          <p:cNvPicPr>
            <a:picLocks noChangeAspect="1" noChangeArrowheads="1"/>
          </p:cNvPicPr>
          <p:nvPr/>
        </p:nvPicPr>
        <p:blipFill>
          <a:blip r:embed="rId6" cstate="print"/>
          <a:srcRect l="22702" t="6811" r="18271"/>
          <a:stretch>
            <a:fillRect/>
          </a:stretch>
        </p:blipFill>
        <p:spPr bwMode="auto">
          <a:xfrm>
            <a:off x="4421343" y="1449238"/>
            <a:ext cx="1828798" cy="1924845"/>
          </a:xfrm>
          <a:prstGeom prst="roundRect">
            <a:avLst/>
          </a:prstGeom>
          <a:noFill/>
        </p:spPr>
      </p:pic>
      <p:pic>
        <p:nvPicPr>
          <p:cNvPr id="9" name="Picture 8" descr="http://images.bidorbuy.co.za/user_images/449/390449_101027195209_audio-bible4_2144211.jpg">
            <a:extLst>
              <a:ext uri="{FF2B5EF4-FFF2-40B4-BE49-F238E27FC236}">
                <a16:creationId xmlns:a16="http://schemas.microsoft.com/office/drawing/2014/main" id="{7D5755EE-6728-4D98-B7B6-9CE2CBB9043B}"/>
              </a:ext>
            </a:extLst>
          </p:cNvPr>
          <p:cNvPicPr>
            <a:picLocks noChangeAspect="1" noChangeArrowheads="1"/>
          </p:cNvPicPr>
          <p:nvPr/>
        </p:nvPicPr>
        <p:blipFill>
          <a:blip r:embed="rId7" cstate="print"/>
          <a:srcRect l="4576" t="2606" r="3911" b="4404"/>
          <a:stretch>
            <a:fillRect/>
          </a:stretch>
        </p:blipFill>
        <p:spPr bwMode="auto">
          <a:xfrm>
            <a:off x="8669815" y="4113534"/>
            <a:ext cx="1440160" cy="1368152"/>
          </a:xfrm>
          <a:prstGeom prst="rect">
            <a:avLst/>
          </a:prstGeom>
          <a:noFill/>
        </p:spPr>
      </p:pic>
      <p:pic>
        <p:nvPicPr>
          <p:cNvPr id="10" name="Picture 10" descr="http://timenewsfeed.files.wordpress.com/2011/09/88424968-e1317117232948.jpg?w=600&amp;h=400&amp;crop=1">
            <a:extLst>
              <a:ext uri="{FF2B5EF4-FFF2-40B4-BE49-F238E27FC236}">
                <a16:creationId xmlns:a16="http://schemas.microsoft.com/office/drawing/2014/main" id="{0293591C-1B80-40FD-AD63-F400A90F5594}"/>
              </a:ext>
            </a:extLst>
          </p:cNvPr>
          <p:cNvPicPr>
            <a:picLocks noChangeAspect="1" noChangeArrowheads="1"/>
          </p:cNvPicPr>
          <p:nvPr/>
        </p:nvPicPr>
        <p:blipFill>
          <a:blip r:embed="rId8" cstate="print"/>
          <a:srcRect/>
          <a:stretch>
            <a:fillRect/>
          </a:stretch>
        </p:blipFill>
        <p:spPr bwMode="auto">
          <a:xfrm>
            <a:off x="3773271" y="5193654"/>
            <a:ext cx="1826568" cy="1217712"/>
          </a:xfrm>
          <a:prstGeom prst="rect">
            <a:avLst/>
          </a:prstGeom>
          <a:noFill/>
        </p:spPr>
      </p:pic>
      <p:sp>
        <p:nvSpPr>
          <p:cNvPr id="11" name="TextBox 10">
            <a:extLst>
              <a:ext uri="{FF2B5EF4-FFF2-40B4-BE49-F238E27FC236}">
                <a16:creationId xmlns:a16="http://schemas.microsoft.com/office/drawing/2014/main" id="{8B26E90C-0949-45FD-956E-3B55696FC687}"/>
              </a:ext>
            </a:extLst>
          </p:cNvPr>
          <p:cNvSpPr txBox="1"/>
          <p:nvPr/>
        </p:nvSpPr>
        <p:spPr>
          <a:xfrm>
            <a:off x="1757047" y="2745382"/>
            <a:ext cx="1584176" cy="369332"/>
          </a:xfrm>
          <a:prstGeom prst="rect">
            <a:avLst/>
          </a:prstGeom>
          <a:noFill/>
        </p:spPr>
        <p:txBody>
          <a:bodyPr wrap="square" rtlCol="0">
            <a:spAutoFit/>
          </a:bodyPr>
          <a:lstStyle/>
          <a:p>
            <a:pPr algn="ctr"/>
            <a:r>
              <a:rPr lang="en-NZ" b="1" dirty="0">
                <a:solidFill>
                  <a:srgbClr val="FF0000"/>
                </a:solidFill>
              </a:rPr>
              <a:t>Papyrus</a:t>
            </a:r>
          </a:p>
        </p:txBody>
      </p:sp>
      <p:sp>
        <p:nvSpPr>
          <p:cNvPr id="12" name="TextBox 11">
            <a:extLst>
              <a:ext uri="{FF2B5EF4-FFF2-40B4-BE49-F238E27FC236}">
                <a16:creationId xmlns:a16="http://schemas.microsoft.com/office/drawing/2014/main" id="{4E34AFB3-6E0F-4380-8A83-08348B4C950E}"/>
              </a:ext>
            </a:extLst>
          </p:cNvPr>
          <p:cNvSpPr txBox="1"/>
          <p:nvPr/>
        </p:nvSpPr>
        <p:spPr>
          <a:xfrm>
            <a:off x="1613031" y="4545582"/>
            <a:ext cx="2160240" cy="369332"/>
          </a:xfrm>
          <a:prstGeom prst="rect">
            <a:avLst/>
          </a:prstGeom>
          <a:noFill/>
        </p:spPr>
        <p:txBody>
          <a:bodyPr wrap="square" rtlCol="0">
            <a:spAutoFit/>
          </a:bodyPr>
          <a:lstStyle/>
          <a:p>
            <a:pPr algn="ctr"/>
            <a:r>
              <a:rPr lang="en-NZ" b="1" dirty="0">
                <a:solidFill>
                  <a:srgbClr val="FF0000"/>
                </a:solidFill>
              </a:rPr>
              <a:t>Scrolls &amp; Codex</a:t>
            </a:r>
          </a:p>
        </p:txBody>
      </p:sp>
      <p:sp>
        <p:nvSpPr>
          <p:cNvPr id="13" name="TextBox 12">
            <a:extLst>
              <a:ext uri="{FF2B5EF4-FFF2-40B4-BE49-F238E27FC236}">
                <a16:creationId xmlns:a16="http://schemas.microsoft.com/office/drawing/2014/main" id="{AB7D93BE-6D8F-47C6-9564-EA96E25D6F48}"/>
              </a:ext>
            </a:extLst>
          </p:cNvPr>
          <p:cNvSpPr txBox="1"/>
          <p:nvPr/>
        </p:nvSpPr>
        <p:spPr>
          <a:xfrm>
            <a:off x="2117087" y="5769718"/>
            <a:ext cx="1584176" cy="369332"/>
          </a:xfrm>
          <a:prstGeom prst="rect">
            <a:avLst/>
          </a:prstGeom>
          <a:noFill/>
        </p:spPr>
        <p:txBody>
          <a:bodyPr wrap="square" rtlCol="0">
            <a:spAutoFit/>
          </a:bodyPr>
          <a:lstStyle/>
          <a:p>
            <a:pPr algn="ctr"/>
            <a:r>
              <a:rPr lang="en-NZ" b="1" dirty="0">
                <a:solidFill>
                  <a:srgbClr val="FF0000"/>
                </a:solidFill>
              </a:rPr>
              <a:t>Parchment</a:t>
            </a:r>
          </a:p>
        </p:txBody>
      </p:sp>
      <p:sp>
        <p:nvSpPr>
          <p:cNvPr id="14" name="TextBox 13">
            <a:extLst>
              <a:ext uri="{FF2B5EF4-FFF2-40B4-BE49-F238E27FC236}">
                <a16:creationId xmlns:a16="http://schemas.microsoft.com/office/drawing/2014/main" id="{4C54FBC4-FA57-4A7E-934C-70C6B9BB3D98}"/>
              </a:ext>
            </a:extLst>
          </p:cNvPr>
          <p:cNvSpPr txBox="1"/>
          <p:nvPr/>
        </p:nvSpPr>
        <p:spPr>
          <a:xfrm>
            <a:off x="6005519" y="6273774"/>
            <a:ext cx="2376264" cy="369332"/>
          </a:xfrm>
          <a:prstGeom prst="rect">
            <a:avLst/>
          </a:prstGeom>
          <a:noFill/>
        </p:spPr>
        <p:txBody>
          <a:bodyPr wrap="square" rtlCol="0">
            <a:spAutoFit/>
          </a:bodyPr>
          <a:lstStyle/>
          <a:p>
            <a:pPr algn="ctr"/>
            <a:r>
              <a:rPr lang="en-NZ" b="1" dirty="0">
                <a:solidFill>
                  <a:srgbClr val="FF0000"/>
                </a:solidFill>
              </a:rPr>
              <a:t>Codex ‘Book’</a:t>
            </a:r>
          </a:p>
        </p:txBody>
      </p:sp>
      <p:sp>
        <p:nvSpPr>
          <p:cNvPr id="15" name="TextBox 14">
            <a:extLst>
              <a:ext uri="{FF2B5EF4-FFF2-40B4-BE49-F238E27FC236}">
                <a16:creationId xmlns:a16="http://schemas.microsoft.com/office/drawing/2014/main" id="{622E9253-F161-44D9-9AFF-54435A74B478}"/>
              </a:ext>
            </a:extLst>
          </p:cNvPr>
          <p:cNvSpPr txBox="1"/>
          <p:nvPr/>
        </p:nvSpPr>
        <p:spPr>
          <a:xfrm>
            <a:off x="7661703" y="3249438"/>
            <a:ext cx="1584176" cy="369332"/>
          </a:xfrm>
          <a:prstGeom prst="rect">
            <a:avLst/>
          </a:prstGeom>
          <a:noFill/>
        </p:spPr>
        <p:txBody>
          <a:bodyPr wrap="square" rtlCol="0">
            <a:spAutoFit/>
          </a:bodyPr>
          <a:lstStyle/>
          <a:p>
            <a:pPr algn="ctr"/>
            <a:r>
              <a:rPr lang="en-NZ" b="1" dirty="0">
                <a:solidFill>
                  <a:srgbClr val="FF0000"/>
                </a:solidFill>
              </a:rPr>
              <a:t>On-Line</a:t>
            </a:r>
          </a:p>
        </p:txBody>
      </p:sp>
      <p:sp>
        <p:nvSpPr>
          <p:cNvPr id="16" name="TextBox 15">
            <a:extLst>
              <a:ext uri="{FF2B5EF4-FFF2-40B4-BE49-F238E27FC236}">
                <a16:creationId xmlns:a16="http://schemas.microsoft.com/office/drawing/2014/main" id="{D149735A-D638-4321-AC76-A3D4ADF7111E}"/>
              </a:ext>
            </a:extLst>
          </p:cNvPr>
          <p:cNvSpPr txBox="1"/>
          <p:nvPr/>
        </p:nvSpPr>
        <p:spPr>
          <a:xfrm>
            <a:off x="8525799" y="5625702"/>
            <a:ext cx="1584176" cy="369332"/>
          </a:xfrm>
          <a:prstGeom prst="rect">
            <a:avLst/>
          </a:prstGeom>
          <a:noFill/>
        </p:spPr>
        <p:txBody>
          <a:bodyPr wrap="square" rtlCol="0">
            <a:spAutoFit/>
          </a:bodyPr>
          <a:lstStyle/>
          <a:p>
            <a:pPr algn="ctr"/>
            <a:r>
              <a:rPr lang="en-NZ" b="1">
                <a:solidFill>
                  <a:srgbClr val="FF0000"/>
                </a:solidFill>
              </a:rPr>
              <a:t>CD &amp; </a:t>
            </a:r>
            <a:r>
              <a:rPr lang="en-NZ" b="1" dirty="0">
                <a:solidFill>
                  <a:srgbClr val="FF0000"/>
                </a:solidFill>
              </a:rPr>
              <a:t>Audio</a:t>
            </a:r>
          </a:p>
        </p:txBody>
      </p:sp>
      <p:sp>
        <p:nvSpPr>
          <p:cNvPr id="17" name="TextBox 16">
            <a:extLst>
              <a:ext uri="{FF2B5EF4-FFF2-40B4-BE49-F238E27FC236}">
                <a16:creationId xmlns:a16="http://schemas.microsoft.com/office/drawing/2014/main" id="{15F3E04A-F921-4324-9065-5D5E6E20A8AF}"/>
              </a:ext>
            </a:extLst>
          </p:cNvPr>
          <p:cNvSpPr txBox="1"/>
          <p:nvPr/>
        </p:nvSpPr>
        <p:spPr>
          <a:xfrm>
            <a:off x="4637367" y="3465462"/>
            <a:ext cx="1584176" cy="369332"/>
          </a:xfrm>
          <a:prstGeom prst="rect">
            <a:avLst/>
          </a:prstGeom>
          <a:noFill/>
        </p:spPr>
        <p:txBody>
          <a:bodyPr wrap="square" rtlCol="0">
            <a:spAutoFit/>
          </a:bodyPr>
          <a:lstStyle/>
          <a:p>
            <a:pPr algn="ctr"/>
            <a:r>
              <a:rPr lang="en-NZ" b="1" dirty="0">
                <a:solidFill>
                  <a:srgbClr val="FF0000"/>
                </a:solidFill>
              </a:rPr>
              <a:t>Mobile</a:t>
            </a:r>
          </a:p>
        </p:txBody>
      </p:sp>
      <p:sp>
        <p:nvSpPr>
          <p:cNvPr id="18" name="Freeform 40">
            <a:extLst>
              <a:ext uri="{FF2B5EF4-FFF2-40B4-BE49-F238E27FC236}">
                <a16:creationId xmlns:a16="http://schemas.microsoft.com/office/drawing/2014/main" id="{65B8FF41-E297-4019-8B80-74D4325843DA}"/>
              </a:ext>
            </a:extLst>
          </p:cNvPr>
          <p:cNvSpPr/>
          <p:nvPr/>
        </p:nvSpPr>
        <p:spPr>
          <a:xfrm>
            <a:off x="3334327" y="2387776"/>
            <a:ext cx="4122057" cy="2602895"/>
          </a:xfrm>
          <a:custGeom>
            <a:avLst/>
            <a:gdLst>
              <a:gd name="connsiteX0" fmla="*/ 0 w 4122057"/>
              <a:gd name="connsiteY0" fmla="*/ 0 h 2602895"/>
              <a:gd name="connsiteX1" fmla="*/ 1248229 w 4122057"/>
              <a:gd name="connsiteY1" fmla="*/ 2235200 h 2602895"/>
              <a:gd name="connsiteX2" fmla="*/ 3585029 w 4122057"/>
              <a:gd name="connsiteY2" fmla="*/ 2206172 h 2602895"/>
              <a:gd name="connsiteX3" fmla="*/ 4049486 w 4122057"/>
              <a:gd name="connsiteY3" fmla="*/ 1567543 h 2602895"/>
              <a:gd name="connsiteX4" fmla="*/ 3149600 w 4122057"/>
              <a:gd name="connsiteY4" fmla="*/ 1045029 h 260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602895">
                <a:moveTo>
                  <a:pt x="0" y="0"/>
                </a:moveTo>
                <a:cubicBezTo>
                  <a:pt x="325362" y="933752"/>
                  <a:pt x="650724" y="1867505"/>
                  <a:pt x="1248229" y="2235200"/>
                </a:cubicBezTo>
                <a:cubicBezTo>
                  <a:pt x="1845734" y="2602895"/>
                  <a:pt x="3118153" y="2317448"/>
                  <a:pt x="3585029" y="2206172"/>
                </a:cubicBezTo>
                <a:cubicBezTo>
                  <a:pt x="4051905" y="2094896"/>
                  <a:pt x="4122057" y="1761067"/>
                  <a:pt x="4049486" y="1567543"/>
                </a:cubicBezTo>
                <a:cubicBezTo>
                  <a:pt x="3976915" y="1374019"/>
                  <a:pt x="3563257" y="1209524"/>
                  <a:pt x="3149600" y="1045029"/>
                </a:cubicBezTo>
              </a:path>
            </a:pathLst>
          </a:cu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9" name="TextBox 18">
            <a:extLst>
              <a:ext uri="{FF2B5EF4-FFF2-40B4-BE49-F238E27FC236}">
                <a16:creationId xmlns:a16="http://schemas.microsoft.com/office/drawing/2014/main" id="{A0B83910-CCC4-43A4-AD44-747D8259F792}"/>
              </a:ext>
            </a:extLst>
          </p:cNvPr>
          <p:cNvSpPr txBox="1"/>
          <p:nvPr/>
        </p:nvSpPr>
        <p:spPr>
          <a:xfrm>
            <a:off x="10287000" y="4179152"/>
            <a:ext cx="1774614" cy="1815882"/>
          </a:xfrm>
          <a:prstGeom prst="rect">
            <a:avLst/>
          </a:prstGeom>
          <a:noFill/>
        </p:spPr>
        <p:txBody>
          <a:bodyPr wrap="square" rtlCol="0">
            <a:spAutoFit/>
          </a:bodyPr>
          <a:lstStyle/>
          <a:p>
            <a:r>
              <a:rPr lang="en-US" sz="1400" dirty="0">
                <a:solidFill>
                  <a:schemeClr val="tx1">
                    <a:lumMod val="85000"/>
                    <a:lumOff val="15000"/>
                  </a:schemeClr>
                </a:solidFill>
                <a:latin typeface="+mj-lt"/>
              </a:rPr>
              <a:t>“But you Daniel, shut up the words and seal the book until the end of time. Many shall run to and </a:t>
            </a:r>
            <a:r>
              <a:rPr lang="en-US" sz="1400" dirty="0" err="1">
                <a:solidFill>
                  <a:schemeClr val="tx1">
                    <a:lumMod val="85000"/>
                    <a:lumOff val="15000"/>
                  </a:schemeClr>
                </a:solidFill>
                <a:latin typeface="+mj-lt"/>
              </a:rPr>
              <a:t>fro</a:t>
            </a:r>
            <a:r>
              <a:rPr lang="en-US" sz="1400" dirty="0">
                <a:solidFill>
                  <a:schemeClr val="tx1">
                    <a:lumMod val="85000"/>
                    <a:lumOff val="15000"/>
                  </a:schemeClr>
                </a:solidFill>
                <a:latin typeface="+mj-lt"/>
              </a:rPr>
              <a:t> and knowledge shall increase” </a:t>
            </a:r>
          </a:p>
          <a:p>
            <a:r>
              <a:rPr lang="en-US" sz="1400" dirty="0">
                <a:solidFill>
                  <a:schemeClr val="tx1">
                    <a:lumMod val="85000"/>
                    <a:lumOff val="15000"/>
                  </a:schemeClr>
                </a:solidFill>
                <a:latin typeface="+mj-lt"/>
              </a:rPr>
              <a:t>(Dan 12:4)</a:t>
            </a:r>
            <a:endParaRPr lang="en-NZ" sz="1400" dirty="0">
              <a:solidFill>
                <a:schemeClr val="tx1">
                  <a:lumMod val="85000"/>
                  <a:lumOff val="15000"/>
                </a:schemeClr>
              </a:solidFill>
              <a:latin typeface="+mj-lt"/>
            </a:endParaRPr>
          </a:p>
        </p:txBody>
      </p:sp>
    </p:spTree>
    <p:extLst>
      <p:ext uri="{BB962C8B-B14F-4D97-AF65-F5344CB8AC3E}">
        <p14:creationId xmlns:p14="http://schemas.microsoft.com/office/powerpoint/2010/main" val="2772933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46351" y="433545"/>
            <a:ext cx="11139854" cy="930447"/>
          </a:xfrm>
          <a:prstGeom prst="ellipse">
            <a:avLst/>
          </a:prstGeom>
        </p:spPr>
        <p:txBody>
          <a:bodyPr vert="horz" lIns="91440" tIns="45720" rIns="91440" bIns="45720" rtlCol="0" anchor="b">
            <a:normAutofit/>
          </a:bodyPr>
          <a:lstStyle/>
          <a:p>
            <a:pPr algn="ctr"/>
            <a:r>
              <a:rPr lang="en-US" sz="3800" dirty="0">
                <a:solidFill>
                  <a:srgbClr val="FFFFFF"/>
                </a:solidFill>
              </a:rPr>
              <a:t>Question of the canon</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8603343" y="6522430"/>
            <a:ext cx="2743200" cy="347472"/>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100">
                <a:solidFill>
                  <a:srgbClr val="898989"/>
                </a:solidFill>
              </a:rPr>
              <a:pPr algn="r">
                <a:lnSpc>
                  <a:spcPct val="90000"/>
                </a:lnSpc>
                <a:spcAft>
                  <a:spcPts val="600"/>
                </a:spcAft>
                <a:defRPr/>
              </a:pPr>
              <a:t>4</a:t>
            </a:fld>
            <a:endParaRPr lang="en-US" sz="1100">
              <a:solidFill>
                <a:srgbClr val="898989"/>
              </a:solidFill>
            </a:endParaRPr>
          </a:p>
        </p:txBody>
      </p:sp>
      <p:sp>
        <p:nvSpPr>
          <p:cNvPr id="13" name="TextBox 12">
            <a:extLst>
              <a:ext uri="{FF2B5EF4-FFF2-40B4-BE49-F238E27FC236}">
                <a16:creationId xmlns:a16="http://schemas.microsoft.com/office/drawing/2014/main" id="{FF123401-4247-4A62-83C0-CEF588F3D2DC}"/>
              </a:ext>
            </a:extLst>
          </p:cNvPr>
          <p:cNvSpPr txBox="1"/>
          <p:nvPr/>
        </p:nvSpPr>
        <p:spPr>
          <a:xfrm>
            <a:off x="6619461" y="2812774"/>
            <a:ext cx="4727073" cy="3539430"/>
          </a:xfrm>
          <a:prstGeom prst="rect">
            <a:avLst/>
          </a:prstGeom>
          <a:noFill/>
        </p:spPr>
        <p:txBody>
          <a:bodyPr wrap="square" rtlCol="0">
            <a:spAutoFit/>
          </a:bodyPr>
          <a:lstStyle/>
          <a:p>
            <a:r>
              <a:rPr lang="en-US" sz="2400" b="1" dirty="0"/>
              <a:t>Canon</a:t>
            </a:r>
            <a:r>
              <a:rPr lang="en-US" sz="2400" dirty="0"/>
              <a:t> = ‘standard’</a:t>
            </a:r>
          </a:p>
          <a:p>
            <a:pPr marL="342900" indent="-342900">
              <a:buFont typeface="Arial" panose="020B0604020202020204" pitchFamily="34" charset="0"/>
              <a:buChar char="•"/>
            </a:pPr>
            <a:r>
              <a:rPr lang="en-US" sz="2000" dirty="0"/>
              <a:t>How were the books chosen to be in the Bible?</a:t>
            </a:r>
          </a:p>
          <a:p>
            <a:pPr marL="55563" indent="-55563"/>
            <a:endParaRPr lang="en-US" sz="2000" dirty="0"/>
          </a:p>
          <a:p>
            <a:r>
              <a:rPr lang="en-US" sz="2000" dirty="0"/>
              <a:t>“a book is not the Word of God because it is accepted by the people of God. Rather, it was accepted by the people of God because it is the Word of God”</a:t>
            </a:r>
          </a:p>
          <a:p>
            <a:pPr algn="ctr"/>
            <a:r>
              <a:rPr lang="en-US" sz="2000" dirty="0">
                <a:solidFill>
                  <a:srgbClr val="FF0000"/>
                </a:solidFill>
              </a:rPr>
              <a:t>Josh McDowall</a:t>
            </a:r>
            <a:endParaRPr lang="en-NZ" sz="2000" dirty="0">
              <a:solidFill>
                <a:srgbClr val="FF0000"/>
              </a:solidFill>
            </a:endParaRPr>
          </a:p>
          <a:p>
            <a:pPr marL="55563" indent="-55563"/>
            <a:endParaRPr lang="en-US" sz="2000" dirty="0"/>
          </a:p>
          <a:p>
            <a:pPr>
              <a:spcAft>
                <a:spcPts val="1000"/>
              </a:spcAft>
            </a:pPr>
            <a:endParaRPr lang="en-NZ" sz="2000" dirty="0"/>
          </a:p>
        </p:txBody>
      </p:sp>
      <p:pic>
        <p:nvPicPr>
          <p:cNvPr id="9" name="Picture 2" descr="http://www.historicships.com/Cannons/CivilWarCannons/Field%20Gun%208lb/8lbFieldGunW.jpg">
            <a:extLst>
              <a:ext uri="{FF2B5EF4-FFF2-40B4-BE49-F238E27FC236}">
                <a16:creationId xmlns:a16="http://schemas.microsoft.com/office/drawing/2014/main" id="{B1196711-9636-4E99-827A-7D3A877C518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6051" y="2596836"/>
            <a:ext cx="3997037" cy="2904514"/>
          </a:xfrm>
          <a:prstGeom prst="rect">
            <a:avLst/>
          </a:prstGeom>
          <a:noFill/>
        </p:spPr>
      </p:pic>
      <p:pic>
        <p:nvPicPr>
          <p:cNvPr id="10" name="Picture 4" descr="http://www.clker.com/cliparts/8/0/1/9/1195445329999867155jean_victor_balin_cross.svg.med.png">
            <a:extLst>
              <a:ext uri="{FF2B5EF4-FFF2-40B4-BE49-F238E27FC236}">
                <a16:creationId xmlns:a16="http://schemas.microsoft.com/office/drawing/2014/main" id="{6F4EC639-7EFA-468B-82A6-AC0663BCC220}"/>
              </a:ext>
            </a:extLst>
          </p:cNvPr>
          <p:cNvPicPr>
            <a:picLocks noChangeAspect="1" noChangeArrowheads="1"/>
          </p:cNvPicPr>
          <p:nvPr/>
        </p:nvPicPr>
        <p:blipFill>
          <a:blip r:embed="rId4" cstate="print"/>
          <a:srcRect/>
          <a:stretch>
            <a:fillRect/>
          </a:stretch>
        </p:blipFill>
        <p:spPr bwMode="auto">
          <a:xfrm>
            <a:off x="2658000" y="3268415"/>
            <a:ext cx="1561356" cy="1561356"/>
          </a:xfrm>
          <a:prstGeom prst="rect">
            <a:avLst/>
          </a:prstGeom>
          <a:noFill/>
        </p:spPr>
      </p:pic>
    </p:spTree>
    <p:extLst>
      <p:ext uri="{BB962C8B-B14F-4D97-AF65-F5344CB8AC3E}">
        <p14:creationId xmlns:p14="http://schemas.microsoft.com/office/powerpoint/2010/main" val="1022178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2AA76-DBAD-421A-B362-AA6305719554}"/>
              </a:ext>
            </a:extLst>
          </p:cNvPr>
          <p:cNvPicPr>
            <a:picLocks noChangeAspect="1"/>
          </p:cNvPicPr>
          <p:nvPr/>
        </p:nvPicPr>
        <p:blipFill rotWithShape="1">
          <a:blip r:embed="rId3">
            <a:duotone>
              <a:prstClr val="black"/>
              <a:schemeClr val="tx2">
                <a:tint val="45000"/>
                <a:satMod val="400000"/>
              </a:schemeClr>
            </a:duotone>
          </a:blip>
          <a:srcRect t="22127" b="21623"/>
          <a:stretch/>
        </p:blipFill>
        <p:spPr>
          <a:xfrm>
            <a:off x="20" y="10"/>
            <a:ext cx="12191980" cy="6857990"/>
          </a:xfrm>
          <a:prstGeom prst="rect">
            <a:avLst/>
          </a:prstGeom>
        </p:spPr>
      </p:pic>
      <p:sp>
        <p:nvSpPr>
          <p:cNvPr id="66" name="Rectangle 65">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4050889" y="365758"/>
            <a:ext cx="6784259" cy="1828800"/>
          </a:xfrm>
          <a:prstGeom prst="ellipse">
            <a:avLst/>
          </a:prstGeom>
        </p:spPr>
        <p:txBody>
          <a:bodyPr vert="horz" lIns="91440" tIns="45720" rIns="91440" bIns="45720" rtlCol="0" anchor="ctr">
            <a:normAutofit/>
          </a:bodyPr>
          <a:lstStyle/>
          <a:p>
            <a:r>
              <a:rPr lang="en-US" sz="4100" dirty="0">
                <a:solidFill>
                  <a:schemeClr val="tx1">
                    <a:lumMod val="85000"/>
                    <a:lumOff val="15000"/>
                  </a:schemeClr>
                </a:solidFill>
              </a:rPr>
              <a:t>measure FOR CANONICITY</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615355" y="6356350"/>
            <a:ext cx="518652" cy="365125"/>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200">
                <a:solidFill>
                  <a:prstClr val="black">
                    <a:lumMod val="50000"/>
                    <a:lumOff val="50000"/>
                  </a:prstClr>
                </a:solidFill>
                <a:latin typeface="Calibri" panose="020F0502020204030204"/>
              </a:rPr>
              <a:pPr algn="r">
                <a:lnSpc>
                  <a:spcPct val="90000"/>
                </a:lnSpc>
                <a:spcAft>
                  <a:spcPts val="600"/>
                </a:spcAft>
                <a:defRPr/>
              </a:pPr>
              <a:t>5</a:t>
            </a:fld>
            <a:endParaRPr lang="en-US" sz="1200">
              <a:solidFill>
                <a:prstClr val="black">
                  <a:lumMod val="50000"/>
                  <a:lumOff val="50000"/>
                </a:prstClr>
              </a:solidFill>
              <a:latin typeface="Calibri" panose="020F0502020204030204"/>
            </a:endParaRPr>
          </a:p>
        </p:txBody>
      </p:sp>
      <p:sp>
        <p:nvSpPr>
          <p:cNvPr id="68" name="Rectangle 67">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8" name="Content Placeholder 2">
            <a:extLst>
              <a:ext uri="{FF2B5EF4-FFF2-40B4-BE49-F238E27FC236}">
                <a16:creationId xmlns:a16="http://schemas.microsoft.com/office/drawing/2014/main" id="{A6A52B69-71B1-4CC4-8413-EAA401772705}"/>
              </a:ext>
            </a:extLst>
          </p:cNvPr>
          <p:cNvGraphicFramePr/>
          <p:nvPr>
            <p:extLst>
              <p:ext uri="{D42A27DB-BD31-4B8C-83A1-F6EECF244321}">
                <p14:modId xmlns:p14="http://schemas.microsoft.com/office/powerpoint/2010/main" val="4161809975"/>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C778402-A865-4AA0-BD01-3AB99A3E4060}"/>
              </a:ext>
            </a:extLst>
          </p:cNvPr>
          <p:cNvSpPr txBox="1"/>
          <p:nvPr/>
        </p:nvSpPr>
        <p:spPr>
          <a:xfrm>
            <a:off x="4562475" y="2114550"/>
            <a:ext cx="5619750" cy="923330"/>
          </a:xfrm>
          <a:prstGeom prst="rect">
            <a:avLst/>
          </a:prstGeom>
          <a:noFill/>
        </p:spPr>
        <p:txBody>
          <a:bodyPr wrap="square" rtlCol="0">
            <a:spAutoFit/>
          </a:bodyPr>
          <a:lstStyle/>
          <a:p>
            <a:r>
              <a:rPr lang="en-US" dirty="0">
                <a:solidFill>
                  <a:schemeClr val="bg2">
                    <a:lumMod val="25000"/>
                  </a:schemeClr>
                </a:solidFill>
              </a:rPr>
              <a:t>“a book is not the Word of God because it is accepted by the people of God. Rather, it was accepted by the people of God because it is the Word of God” (Josh McDowall)</a:t>
            </a:r>
            <a:endParaRPr lang="en-NZ" dirty="0">
              <a:solidFill>
                <a:schemeClr val="bg2">
                  <a:lumMod val="25000"/>
                </a:schemeClr>
              </a:solidFill>
            </a:endParaRPr>
          </a:p>
        </p:txBody>
      </p:sp>
    </p:spTree>
    <p:extLst>
      <p:ext uri="{BB962C8B-B14F-4D97-AF65-F5344CB8AC3E}">
        <p14:creationId xmlns:p14="http://schemas.microsoft.com/office/powerpoint/2010/main" val="641969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2ADC38-611B-407D-B6F1-7E888AF656F1}"/>
              </a:ext>
            </a:extLst>
          </p:cNvPr>
          <p:cNvSpPr>
            <a:spLocks noGrp="1"/>
          </p:cNvSpPr>
          <p:nvPr>
            <p:ph type="sldNum" sz="quarter" idx="12"/>
          </p:nvPr>
        </p:nvSpPr>
        <p:spPr/>
        <p:txBody>
          <a:bodyPr/>
          <a:lstStyle/>
          <a:p>
            <a:fld id="{9EC71654-96A5-4280-94F3-931C61A9F92C}" type="slidenum">
              <a:rPr lang="en-US" noProof="0" smtClean="0"/>
              <a:pPr/>
              <a:t>6</a:t>
            </a:fld>
            <a:endParaRPr lang="en-US" noProof="0"/>
          </a:p>
        </p:txBody>
      </p:sp>
      <p:pic>
        <p:nvPicPr>
          <p:cNvPr id="10" name="Picture Placeholder 9" descr="A close up of a piece of paper&#10;&#10;Description generated with high confidence">
            <a:extLst>
              <a:ext uri="{FF2B5EF4-FFF2-40B4-BE49-F238E27FC236}">
                <a16:creationId xmlns:a16="http://schemas.microsoft.com/office/drawing/2014/main" id="{2BA635BA-FB5F-4DA0-A940-B579B3A4C9EE}"/>
              </a:ext>
            </a:extLst>
          </p:cNvPr>
          <p:cNvPicPr>
            <a:picLocks noGrp="1" noChangeAspect="1"/>
          </p:cNvPicPr>
          <p:nvPr>
            <p:ph type="pic" sz="quarter" idx="13"/>
          </p:nvPr>
        </p:nvPicPr>
        <p:blipFill>
          <a:blip r:embed="rId2">
            <a:clrChange>
              <a:clrFrom>
                <a:srgbClr val="FFFFFF"/>
              </a:clrFrom>
              <a:clrTo>
                <a:srgbClr val="FFFFFF">
                  <a:alpha val="0"/>
                </a:srgbClr>
              </a:clrTo>
            </a:clrChange>
          </a:blip>
          <a:srcRect l="4452" r="4452"/>
          <a:stretch>
            <a:fillRect/>
          </a:stretch>
        </p:blipFill>
        <p:spPr/>
      </p:pic>
      <p:graphicFrame>
        <p:nvGraphicFramePr>
          <p:cNvPr id="8" name="Table 7">
            <a:extLst>
              <a:ext uri="{FF2B5EF4-FFF2-40B4-BE49-F238E27FC236}">
                <a16:creationId xmlns:a16="http://schemas.microsoft.com/office/drawing/2014/main" id="{981089AF-9999-480D-9EA4-20125ED486E1}"/>
              </a:ext>
            </a:extLst>
          </p:cNvPr>
          <p:cNvGraphicFramePr>
            <a:graphicFrameLocks noGrp="1"/>
          </p:cNvGraphicFramePr>
          <p:nvPr>
            <p:extLst>
              <p:ext uri="{D42A27DB-BD31-4B8C-83A1-F6EECF244321}">
                <p14:modId xmlns:p14="http://schemas.microsoft.com/office/powerpoint/2010/main" val="2813025961"/>
              </p:ext>
            </p:extLst>
          </p:nvPr>
        </p:nvGraphicFramePr>
        <p:xfrm>
          <a:off x="240145" y="1477049"/>
          <a:ext cx="4719782" cy="4663440"/>
        </p:xfrm>
        <a:graphic>
          <a:graphicData uri="http://schemas.openxmlformats.org/drawingml/2006/table">
            <a:tbl>
              <a:tblPr firstRow="1" bandRow="1">
                <a:tableStyleId>{2D5ABB26-0587-4C30-8999-92F81FD0307C}</a:tableStyleId>
              </a:tblPr>
              <a:tblGrid>
                <a:gridCol w="1625601">
                  <a:extLst>
                    <a:ext uri="{9D8B030D-6E8A-4147-A177-3AD203B41FA5}">
                      <a16:colId xmlns:a16="http://schemas.microsoft.com/office/drawing/2014/main" val="150629796"/>
                    </a:ext>
                  </a:extLst>
                </a:gridCol>
                <a:gridCol w="3094181">
                  <a:extLst>
                    <a:ext uri="{9D8B030D-6E8A-4147-A177-3AD203B41FA5}">
                      <a16:colId xmlns:a16="http://schemas.microsoft.com/office/drawing/2014/main" val="3530486053"/>
                    </a:ext>
                  </a:extLst>
                </a:gridCol>
              </a:tblGrid>
              <a:tr h="370840">
                <a:tc>
                  <a:txBody>
                    <a:bodyPr/>
                    <a:lstStyle/>
                    <a:p>
                      <a:r>
                        <a:rPr lang="en-US" b="1" dirty="0"/>
                        <a:t>THE LAW</a:t>
                      </a:r>
                    </a:p>
                    <a:p>
                      <a:r>
                        <a:rPr lang="en-US" dirty="0"/>
                        <a:t>“Torah” or “Pentateuch”</a:t>
                      </a:r>
                    </a:p>
                    <a:p>
                      <a:endParaRPr lang="en-NZ" dirty="0"/>
                    </a:p>
                  </a:txBody>
                  <a:tcPr>
                    <a:solidFill>
                      <a:schemeClr val="accent1">
                        <a:lumMod val="20000"/>
                        <a:lumOff val="80000"/>
                      </a:schemeClr>
                    </a:solidFill>
                  </a:tcPr>
                </a:tc>
                <a:tc>
                  <a:txBody>
                    <a:bodyPr/>
                    <a:lstStyle/>
                    <a:p>
                      <a:r>
                        <a:rPr lang="en-US" sz="1800" kern="1200" dirty="0">
                          <a:solidFill>
                            <a:schemeClr val="tx1"/>
                          </a:solidFill>
                          <a:effectLst/>
                          <a:latin typeface="+mn-lt"/>
                          <a:ea typeface="+mn-ea"/>
                          <a:cs typeface="+mn-cs"/>
                        </a:rPr>
                        <a:t>First Five books (Genesis-Deuteronomy)</a:t>
                      </a:r>
                      <a:endParaRPr lang="en-NZ" dirty="0"/>
                    </a:p>
                  </a:txBody>
                  <a:tcPr/>
                </a:tc>
                <a:extLst>
                  <a:ext uri="{0D108BD9-81ED-4DB2-BD59-A6C34878D82A}">
                    <a16:rowId xmlns:a16="http://schemas.microsoft.com/office/drawing/2014/main" val="3891044949"/>
                  </a:ext>
                </a:extLst>
              </a:tr>
              <a:tr h="370840">
                <a:tc>
                  <a:txBody>
                    <a:bodyPr/>
                    <a:lstStyle/>
                    <a:p>
                      <a:r>
                        <a:rPr lang="en-US" b="1" dirty="0"/>
                        <a:t>THE PROPHETS</a:t>
                      </a:r>
                    </a:p>
                    <a:p>
                      <a:r>
                        <a:rPr lang="en-US" dirty="0"/>
                        <a:t>“Navi” or “Nevi’im”</a:t>
                      </a:r>
                      <a:endParaRPr lang="en-NZ" dirty="0"/>
                    </a:p>
                  </a:txBody>
                  <a:tcPr>
                    <a:solidFill>
                      <a:schemeClr val="accent1">
                        <a:lumMod val="20000"/>
                        <a:lumOff val="80000"/>
                      </a:schemeClr>
                    </a:solidFill>
                  </a:tcPr>
                </a:tc>
                <a:tc>
                  <a:txBody>
                    <a:bodyPr/>
                    <a:lstStyle/>
                    <a:p>
                      <a:r>
                        <a:rPr lang="en-US" sz="1800" kern="1200" dirty="0">
                          <a:solidFill>
                            <a:schemeClr val="tx1"/>
                          </a:solidFill>
                          <a:effectLst/>
                          <a:latin typeface="+mn-lt"/>
                          <a:ea typeface="+mn-ea"/>
                          <a:cs typeface="+mn-cs"/>
                        </a:rPr>
                        <a:t>Joshua, Judges, 1 Samuel, 2 Samuel, 1 Kings, 2 Kings, Isaiah, Jeremiah, Ezekiel, Hosea, Joel, Amos, Obadiah, Jonah, Micah, Nahum, Habakkuk, Zephaniah, Haggai, Zechariah, Malachi</a:t>
                      </a:r>
                    </a:p>
                    <a:p>
                      <a:endParaRPr lang="en-NZ" dirty="0"/>
                    </a:p>
                  </a:txBody>
                  <a:tcPr/>
                </a:tc>
                <a:extLst>
                  <a:ext uri="{0D108BD9-81ED-4DB2-BD59-A6C34878D82A}">
                    <a16:rowId xmlns:a16="http://schemas.microsoft.com/office/drawing/2014/main" val="2340884733"/>
                  </a:ext>
                </a:extLst>
              </a:tr>
              <a:tr h="370840">
                <a:tc>
                  <a:txBody>
                    <a:bodyPr/>
                    <a:lstStyle/>
                    <a:p>
                      <a:r>
                        <a:rPr lang="en-US" b="1" dirty="0"/>
                        <a:t>THE WRITINGS </a:t>
                      </a:r>
                      <a:r>
                        <a:rPr lang="en-US" dirty="0"/>
                        <a:t>“Ketuvim”</a:t>
                      </a:r>
                      <a:endParaRPr lang="en-NZ" dirty="0"/>
                    </a:p>
                  </a:txBody>
                  <a:tcPr>
                    <a:solidFill>
                      <a:schemeClr val="accent1">
                        <a:lumMod val="20000"/>
                        <a:lumOff val="80000"/>
                      </a:schemeClr>
                    </a:solidFill>
                  </a:tcPr>
                </a:tc>
                <a:tc>
                  <a:txBody>
                    <a:bodyPr/>
                    <a:lstStyle/>
                    <a:p>
                      <a:r>
                        <a:rPr lang="en-US" sz="1800" kern="1200" dirty="0">
                          <a:solidFill>
                            <a:schemeClr val="tx1"/>
                          </a:solidFill>
                          <a:effectLst/>
                          <a:latin typeface="+mn-lt"/>
                          <a:ea typeface="+mn-ea"/>
                          <a:cs typeface="+mn-cs"/>
                        </a:rPr>
                        <a:t>Psalms, Proverbs, Job, Song of Songs, Ruth, Ecclesiastes, Esther, Daniel, Ezra, Nehemiah, 1 Chronicles, 2 Chronicles</a:t>
                      </a:r>
                      <a:endParaRPr lang="en-NZ" dirty="0"/>
                    </a:p>
                  </a:txBody>
                  <a:tcPr/>
                </a:tc>
                <a:extLst>
                  <a:ext uri="{0D108BD9-81ED-4DB2-BD59-A6C34878D82A}">
                    <a16:rowId xmlns:a16="http://schemas.microsoft.com/office/drawing/2014/main" val="93603474"/>
                  </a:ext>
                </a:extLst>
              </a:tr>
            </a:tbl>
          </a:graphicData>
        </a:graphic>
      </p:graphicFrame>
      <p:sp>
        <p:nvSpPr>
          <p:cNvPr id="11" name="Rectangle 10">
            <a:extLst>
              <a:ext uri="{FF2B5EF4-FFF2-40B4-BE49-F238E27FC236}">
                <a16:creationId xmlns:a16="http://schemas.microsoft.com/office/drawing/2014/main" id="{9E1A7C5D-0967-479F-8E6A-6373CCF97DBC}"/>
              </a:ext>
            </a:extLst>
          </p:cNvPr>
          <p:cNvSpPr/>
          <p:nvPr/>
        </p:nvSpPr>
        <p:spPr>
          <a:xfrm>
            <a:off x="341745" y="304800"/>
            <a:ext cx="4230254" cy="87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THE TANAKH</a:t>
            </a:r>
            <a:endParaRPr lang="en-NZ" sz="4800" dirty="0"/>
          </a:p>
        </p:txBody>
      </p:sp>
      <p:sp>
        <p:nvSpPr>
          <p:cNvPr id="6" name="TextBox 5">
            <a:extLst>
              <a:ext uri="{FF2B5EF4-FFF2-40B4-BE49-F238E27FC236}">
                <a16:creationId xmlns:a16="http://schemas.microsoft.com/office/drawing/2014/main" id="{2C59E30A-FE4E-4154-BEC9-44F92A72B3BD}"/>
              </a:ext>
            </a:extLst>
          </p:cNvPr>
          <p:cNvSpPr txBox="1"/>
          <p:nvPr/>
        </p:nvSpPr>
        <p:spPr>
          <a:xfrm>
            <a:off x="5708071" y="6132573"/>
            <a:ext cx="4959928" cy="646331"/>
          </a:xfrm>
          <a:prstGeom prst="rect">
            <a:avLst/>
          </a:prstGeom>
          <a:noFill/>
        </p:spPr>
        <p:txBody>
          <a:bodyPr wrap="square" rtlCol="0">
            <a:spAutoFit/>
          </a:bodyPr>
          <a:lstStyle/>
          <a:p>
            <a:pPr algn="ctr"/>
            <a:r>
              <a:rPr lang="en-NZ" dirty="0"/>
              <a:t>285 BC - Tanakh translated into Greek by 72 Greek Scholars  </a:t>
            </a:r>
            <a:r>
              <a:rPr lang="en-NZ" b="1" dirty="0"/>
              <a:t>“</a:t>
            </a:r>
            <a:r>
              <a:rPr lang="en-NZ" b="1" i="1" dirty="0"/>
              <a:t>the Septuagint”</a:t>
            </a:r>
          </a:p>
        </p:txBody>
      </p:sp>
    </p:spTree>
    <p:extLst>
      <p:ext uri="{BB962C8B-B14F-4D97-AF65-F5344CB8AC3E}">
        <p14:creationId xmlns:p14="http://schemas.microsoft.com/office/powerpoint/2010/main" val="3496224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8"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amond(in)">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53641"/>
            <a:ext cx="3669161" cy="2760098"/>
          </a:xfrm>
          <a:prstGeom prst="ellipse">
            <a:avLst/>
          </a:prstGeom>
        </p:spPr>
        <p:txBody>
          <a:bodyPr vert="horz" lIns="91440" tIns="45720" rIns="91440" bIns="45720" rtlCol="0" anchor="ctr">
            <a:normAutofit/>
          </a:bodyPr>
          <a:lstStyle/>
          <a:p>
            <a:r>
              <a:rPr lang="en-US" sz="3100" kern="1200" dirty="0">
                <a:solidFill>
                  <a:srgbClr val="FFFFFF"/>
                </a:solidFill>
                <a:latin typeface="+mj-lt"/>
                <a:ea typeface="+mj-ea"/>
                <a:cs typeface="+mj-cs"/>
              </a:rPr>
              <a:t>OLD TESTAMENT CONFIRMED</a:t>
            </a:r>
          </a:p>
        </p:txBody>
      </p:sp>
      <p:sp>
        <p:nvSpPr>
          <p:cNvPr id="10" name="TextBox 9">
            <a:extLst>
              <a:ext uri="{FF2B5EF4-FFF2-40B4-BE49-F238E27FC236}">
                <a16:creationId xmlns:a16="http://schemas.microsoft.com/office/drawing/2014/main" id="{19562D58-5F90-400E-B364-FB6075086557}"/>
              </a:ext>
            </a:extLst>
          </p:cNvPr>
          <p:cNvSpPr txBox="1"/>
          <p:nvPr/>
        </p:nvSpPr>
        <p:spPr>
          <a:xfrm>
            <a:off x="6090573" y="229601"/>
            <a:ext cx="5632239" cy="6223703"/>
          </a:xfrm>
          <a:prstGeom prst="rect">
            <a:avLst/>
          </a:prstGeom>
        </p:spPr>
        <p:txBody>
          <a:bodyPr vert="horz" lIns="91440" tIns="45720" rIns="91440" bIns="45720" rtlCol="0" anchor="ctr">
            <a:normAutofit fontScale="85000" lnSpcReduction="10000"/>
          </a:bodyPr>
          <a:lstStyle/>
          <a:p>
            <a:r>
              <a:rPr lang="en-US" sz="2400" dirty="0"/>
              <a:t>“that all things must be fulfilled, which were written in the </a:t>
            </a:r>
            <a:r>
              <a:rPr lang="en-US" sz="2400" u="sng" dirty="0"/>
              <a:t>Law of Moses</a:t>
            </a:r>
            <a:r>
              <a:rPr lang="en-US" sz="2400" dirty="0"/>
              <a:t>, and the </a:t>
            </a:r>
            <a:r>
              <a:rPr lang="en-US" sz="2400" u="sng" dirty="0"/>
              <a:t>Prophets</a:t>
            </a:r>
            <a:r>
              <a:rPr lang="en-US" sz="2400" dirty="0"/>
              <a:t>, and the </a:t>
            </a:r>
            <a:r>
              <a:rPr lang="en-US" sz="2400" u="sng" dirty="0"/>
              <a:t>Psalms</a:t>
            </a:r>
            <a:r>
              <a:rPr lang="en-US" sz="2400" dirty="0"/>
              <a:t> concerning me”</a:t>
            </a:r>
          </a:p>
          <a:p>
            <a:endParaRPr lang="en-US" sz="2400" dirty="0"/>
          </a:p>
          <a:p>
            <a:pPr algn="ctr"/>
            <a:r>
              <a:rPr lang="en-US" sz="2400" dirty="0">
                <a:solidFill>
                  <a:srgbClr val="FF0000"/>
                </a:solidFill>
              </a:rPr>
              <a:t>L</a:t>
            </a:r>
            <a:r>
              <a:rPr lang="en-NZ" sz="2400" dirty="0">
                <a:solidFill>
                  <a:srgbClr val="FF0000"/>
                </a:solidFill>
              </a:rPr>
              <a:t>uke 24:44</a:t>
            </a:r>
          </a:p>
          <a:p>
            <a:pPr algn="ctr"/>
            <a:endParaRPr lang="en-NZ" sz="2400" dirty="0">
              <a:solidFill>
                <a:srgbClr val="FF0000"/>
              </a:solidFill>
            </a:endParaRPr>
          </a:p>
          <a:p>
            <a:r>
              <a:rPr lang="en-US" sz="2400" dirty="0"/>
              <a:t>“Therefore this generation will be held responsible for the blood of all the prophets that has been shed since the beginning of the world, from the blood of Abel to the blood of Zechariah”</a:t>
            </a:r>
          </a:p>
          <a:p>
            <a:endParaRPr lang="en-US" sz="2400" dirty="0"/>
          </a:p>
          <a:p>
            <a:pPr algn="ctr"/>
            <a:r>
              <a:rPr lang="en-NZ" sz="2400" dirty="0">
                <a:solidFill>
                  <a:srgbClr val="FF0000"/>
                </a:solidFill>
              </a:rPr>
              <a:t>Luke 11:50-51</a:t>
            </a:r>
          </a:p>
          <a:p>
            <a:pPr algn="ctr"/>
            <a:endParaRPr lang="en-NZ" sz="2400" dirty="0">
              <a:solidFill>
                <a:srgbClr val="FF0000"/>
              </a:solidFill>
            </a:endParaRPr>
          </a:p>
          <a:p>
            <a:r>
              <a:rPr lang="en-US" sz="2400" dirty="0"/>
              <a:t>“Genesis was the first book in the Hebrew canon, and Chronicles the last. So Jesus was basically saying ‘from Genesis to Chronicles’, or, according to our order ‘from Genesis to Malachi’, thereby confirming the divine authority and inspiration of the entire Hebrew canon”</a:t>
            </a:r>
          </a:p>
          <a:p>
            <a:pPr algn="ctr"/>
            <a:r>
              <a:rPr lang="en-US" sz="2400" dirty="0">
                <a:solidFill>
                  <a:srgbClr val="FF0000"/>
                </a:solidFill>
              </a:rPr>
              <a:t>Josh McDowall</a:t>
            </a:r>
          </a:p>
          <a:p>
            <a:pPr algn="ctr"/>
            <a:r>
              <a:rPr lang="en-US" sz="2400" i="1" dirty="0">
                <a:solidFill>
                  <a:srgbClr val="FF0000"/>
                </a:solidFill>
              </a:rPr>
              <a:t>New Evidence that Demands a Verdict</a:t>
            </a:r>
            <a:endParaRPr lang="en-NZ" sz="2400" i="1" dirty="0">
              <a:solidFill>
                <a:srgbClr val="FF0000"/>
              </a:solidFill>
            </a:endParaRPr>
          </a:p>
          <a:p>
            <a:pPr algn="ctr"/>
            <a:endParaRPr lang="en-NZ" sz="2400" dirty="0">
              <a:solidFill>
                <a:srgbClr val="FF0000"/>
              </a:solidFill>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mtClean="0">
                <a:solidFill>
                  <a:srgbClr val="898989"/>
                </a:solidFill>
              </a:rPr>
              <a:pPr algn="r">
                <a:lnSpc>
                  <a:spcPct val="90000"/>
                </a:lnSpc>
                <a:spcAft>
                  <a:spcPts val="600"/>
                </a:spcAft>
                <a:defRPr/>
              </a:pPr>
              <a:t>7</a:t>
            </a:fld>
            <a:endParaRPr lang="en-US">
              <a:solidFill>
                <a:srgbClr val="898989"/>
              </a:solidFill>
            </a:endParaRPr>
          </a:p>
        </p:txBody>
      </p:sp>
    </p:spTree>
    <p:extLst>
      <p:ext uri="{BB962C8B-B14F-4D97-AF65-F5344CB8AC3E}">
        <p14:creationId xmlns:p14="http://schemas.microsoft.com/office/powerpoint/2010/main" val="607881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094105" y="802955"/>
            <a:ext cx="4977976" cy="1454051"/>
          </a:xfrm>
          <a:prstGeom prst="ellipse">
            <a:avLst/>
          </a:prstGeom>
        </p:spPr>
        <p:txBody>
          <a:bodyPr vert="horz" lIns="91440" tIns="45720" rIns="91440" bIns="45720" rtlCol="0" anchor="ctr">
            <a:normAutofit/>
          </a:bodyPr>
          <a:lstStyle/>
          <a:p>
            <a:r>
              <a:rPr lang="en-US" sz="3400" dirty="0">
                <a:solidFill>
                  <a:srgbClr val="000000"/>
                </a:solidFill>
              </a:rPr>
              <a:t>APOCRYPHA  “HIDDEN”</a:t>
            </a:r>
          </a:p>
        </p:txBody>
      </p:sp>
      <p:sp>
        <p:nvSpPr>
          <p:cNvPr id="4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2" descr="http://www.meijer.com/assets/product_images/styles/xlarge/1002973_46599R_A_400.jpg">
            <a:extLst>
              <a:ext uri="{FF2B5EF4-FFF2-40B4-BE49-F238E27FC236}">
                <a16:creationId xmlns:a16="http://schemas.microsoft.com/office/drawing/2014/main" id="{C3949E1E-39C9-41AA-8EFB-9103378D8912}"/>
              </a:ext>
            </a:extLst>
          </p:cNvPr>
          <p:cNvPicPr>
            <a:picLocks noChangeAspect="1" noChangeArrowheads="1"/>
          </p:cNvPicPr>
          <p:nvPr/>
        </p:nvPicPr>
        <p:blipFill rotWithShape="1">
          <a:blip r:embed="rId4" cstate="print">
            <a:alphaModFix/>
          </a:blip>
          <a:srcRect l="2479" r="1976" b="-3"/>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11" name="TextBox 10">
            <a:extLst>
              <a:ext uri="{FF2B5EF4-FFF2-40B4-BE49-F238E27FC236}">
                <a16:creationId xmlns:a16="http://schemas.microsoft.com/office/drawing/2014/main" id="{35765469-E653-477C-B26D-12F8BBAE5F84}"/>
              </a:ext>
            </a:extLst>
          </p:cNvPr>
          <p:cNvSpPr txBox="1"/>
          <p:nvPr/>
        </p:nvSpPr>
        <p:spPr>
          <a:xfrm>
            <a:off x="6090574" y="2421682"/>
            <a:ext cx="4977578" cy="3639289"/>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5000"/>
              <a:defRPr/>
            </a:pPr>
            <a:r>
              <a:rPr lang="en-US" sz="1900" b="1" dirty="0">
                <a:solidFill>
                  <a:srgbClr val="000000"/>
                </a:solidFill>
              </a:rPr>
              <a:t>AD 1545-63</a:t>
            </a:r>
          </a:p>
          <a:p>
            <a:pPr lvl="0">
              <a:lnSpc>
                <a:spcPct val="90000"/>
              </a:lnSpc>
              <a:spcAft>
                <a:spcPts val="600"/>
              </a:spcAft>
              <a:buClr>
                <a:schemeClr val="accent1"/>
              </a:buClr>
              <a:buSzPct val="85000"/>
              <a:defRPr/>
            </a:pPr>
            <a:r>
              <a:rPr lang="en-US" sz="1900" b="1" dirty="0">
                <a:solidFill>
                  <a:srgbClr val="000000"/>
                </a:solidFill>
              </a:rPr>
              <a:t>Roman Catholic Church added books to the Old Testament:</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Judith </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Wisdom of Solomon </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Tobit</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Sirach (Ecclesiasticus)</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Baruch</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1 and 2 Maccabees,</a:t>
            </a:r>
          </a:p>
          <a:p>
            <a:pPr marL="261938" lvl="0" indent="-228600">
              <a:lnSpc>
                <a:spcPct val="90000"/>
              </a:lnSpc>
              <a:spcAft>
                <a:spcPts val="600"/>
              </a:spcAft>
              <a:buClr>
                <a:schemeClr val="accent1"/>
              </a:buClr>
              <a:buSzPct val="85000"/>
              <a:buFont typeface="Arial" panose="020B0604020202020204" pitchFamily="34" charset="0"/>
              <a:buChar char="•"/>
            </a:pPr>
            <a:r>
              <a:rPr lang="en-US" sz="1900" dirty="0">
                <a:solidFill>
                  <a:srgbClr val="000000"/>
                </a:solidFill>
              </a:rPr>
              <a:t>Additions to the Jewish books of Esther and Daniel</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a:solidFill>
                  <a:srgbClr val="898989"/>
                </a:solidFill>
                <a:latin typeface="Calibri" panose="020F0502020204030204"/>
              </a:rPr>
              <a:pPr algn="r">
                <a:lnSpc>
                  <a:spcPct val="90000"/>
                </a:lnSpc>
                <a:spcAft>
                  <a:spcPts val="600"/>
                </a:spcAft>
                <a:defRPr/>
              </a:pPr>
              <a:t>8</a:t>
            </a:fld>
            <a:endParaRPr lang="en-US">
              <a:solidFill>
                <a:srgbClr val="898989"/>
              </a:solidFill>
              <a:latin typeface="Calibri" panose="020F0502020204030204"/>
            </a:endParaRPr>
          </a:p>
        </p:txBody>
      </p:sp>
    </p:spTree>
    <p:extLst>
      <p:ext uri="{BB962C8B-B14F-4D97-AF65-F5344CB8AC3E}">
        <p14:creationId xmlns:p14="http://schemas.microsoft.com/office/powerpoint/2010/main" val="3600805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3BD39C-1FE9-481C-B352-E41F958A7767}"/>
              </a:ext>
            </a:extLst>
          </p:cNvPr>
          <p:cNvSpPr/>
          <p:nvPr/>
        </p:nvSpPr>
        <p:spPr>
          <a:xfrm>
            <a:off x="7047345" y="1523580"/>
            <a:ext cx="5144655" cy="5295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2" descr="http://www.meijer.com/assets/product_images/styles/xlarge/1002973_46599R_A_400.jpg">
            <a:extLst>
              <a:ext uri="{FF2B5EF4-FFF2-40B4-BE49-F238E27FC236}">
                <a16:creationId xmlns:a16="http://schemas.microsoft.com/office/drawing/2014/main" id="{C3949E1E-39C9-41AA-8EFB-9103378D8912}"/>
              </a:ext>
            </a:extLst>
          </p:cNvPr>
          <p:cNvPicPr>
            <a:picLocks noChangeAspect="1" noChangeArrowheads="1"/>
          </p:cNvPicPr>
          <p:nvPr/>
        </p:nvPicPr>
        <p:blipFill rotWithShape="1">
          <a:blip r:embed="rId3" cstate="print"/>
          <a:srcRect l="4222" r="3722"/>
          <a:stretch/>
        </p:blipFill>
        <p:spPr bwMode="auto">
          <a:xfrm>
            <a:off x="-577070" y="2419938"/>
            <a:ext cx="2678544" cy="290970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55320" y="365125"/>
            <a:ext cx="5120114" cy="1692794"/>
          </a:xfrm>
          <a:prstGeom prst="ellipse">
            <a:avLst/>
          </a:prstGeom>
        </p:spPr>
        <p:txBody>
          <a:bodyPr vert="horz" lIns="91440" tIns="45720" rIns="91440" bIns="45720" rtlCol="0" anchor="ctr">
            <a:normAutofit/>
          </a:bodyPr>
          <a:lstStyle/>
          <a:p>
            <a:r>
              <a:rPr lang="en-US" sz="3700" dirty="0"/>
              <a:t>APOCRYPHA</a:t>
            </a:r>
          </a:p>
        </p:txBody>
      </p:sp>
      <p:cxnSp>
        <p:nvCxnSpPr>
          <p:cNvPr id="57" name="Straight Arrow Connector 5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765469-E653-477C-B26D-12F8BBAE5F84}"/>
              </a:ext>
            </a:extLst>
          </p:cNvPr>
          <p:cNvSpPr txBox="1"/>
          <p:nvPr/>
        </p:nvSpPr>
        <p:spPr>
          <a:xfrm>
            <a:off x="1468123" y="2822520"/>
            <a:ext cx="3344024" cy="1821473"/>
          </a:xfrm>
          <a:prstGeom prst="rect">
            <a:avLst/>
          </a:prstGeom>
        </p:spPr>
        <p:txBody>
          <a:bodyPr vert="horz" lIns="91440" tIns="45720" rIns="91440" bIns="45720" rtlCol="0">
            <a:normAutofit fontScale="55000" lnSpcReduction="20000"/>
          </a:bodyPr>
          <a:lstStyle/>
          <a:p>
            <a:pPr>
              <a:lnSpc>
                <a:spcPct val="90000"/>
              </a:lnSpc>
              <a:spcAft>
                <a:spcPts val="600"/>
              </a:spcAft>
              <a:buClr>
                <a:schemeClr val="accent1"/>
              </a:buClr>
              <a:buSzPct val="85000"/>
              <a:defRPr/>
            </a:pPr>
            <a:r>
              <a:rPr lang="en-US" b="1" dirty="0"/>
              <a:t>AD 1545-63</a:t>
            </a:r>
          </a:p>
          <a:p>
            <a:pPr lvl="0">
              <a:lnSpc>
                <a:spcPct val="90000"/>
              </a:lnSpc>
              <a:spcAft>
                <a:spcPts val="600"/>
              </a:spcAft>
              <a:buClr>
                <a:schemeClr val="accent1"/>
              </a:buClr>
              <a:buSzPct val="85000"/>
              <a:defRPr/>
            </a:pPr>
            <a:r>
              <a:rPr lang="en-US" b="1" dirty="0"/>
              <a:t>Roman Catholic Church added books to the Old Testament:</a:t>
            </a:r>
          </a:p>
          <a:p>
            <a:pPr marL="261938" lvl="0" indent="-228600">
              <a:lnSpc>
                <a:spcPct val="90000"/>
              </a:lnSpc>
              <a:spcAft>
                <a:spcPts val="600"/>
              </a:spcAft>
              <a:buClr>
                <a:schemeClr val="accent1"/>
              </a:buClr>
              <a:buSzPct val="85000"/>
              <a:buFont typeface="Arial" panose="020B0604020202020204" pitchFamily="34" charset="0"/>
              <a:buChar char="•"/>
            </a:pPr>
            <a:r>
              <a:rPr lang="en-US" dirty="0"/>
              <a:t>Judith </a:t>
            </a:r>
          </a:p>
          <a:p>
            <a:pPr marL="261938" lvl="0" indent="-228600">
              <a:lnSpc>
                <a:spcPct val="90000"/>
              </a:lnSpc>
              <a:spcAft>
                <a:spcPts val="600"/>
              </a:spcAft>
              <a:buClr>
                <a:schemeClr val="accent1"/>
              </a:buClr>
              <a:buSzPct val="85000"/>
              <a:buFont typeface="Arial" panose="020B0604020202020204" pitchFamily="34" charset="0"/>
              <a:buChar char="•"/>
            </a:pPr>
            <a:r>
              <a:rPr lang="en-US" dirty="0"/>
              <a:t>Wisdom of Solomon </a:t>
            </a:r>
          </a:p>
          <a:p>
            <a:pPr marL="261938" lvl="0" indent="-228600">
              <a:lnSpc>
                <a:spcPct val="90000"/>
              </a:lnSpc>
              <a:spcAft>
                <a:spcPts val="600"/>
              </a:spcAft>
              <a:buClr>
                <a:schemeClr val="accent1"/>
              </a:buClr>
              <a:buSzPct val="85000"/>
              <a:buFont typeface="Arial" panose="020B0604020202020204" pitchFamily="34" charset="0"/>
              <a:buChar char="•"/>
            </a:pPr>
            <a:r>
              <a:rPr lang="en-US" dirty="0"/>
              <a:t>Tobit</a:t>
            </a:r>
          </a:p>
          <a:p>
            <a:pPr marL="261938" lvl="0" indent="-228600">
              <a:lnSpc>
                <a:spcPct val="90000"/>
              </a:lnSpc>
              <a:spcAft>
                <a:spcPts val="600"/>
              </a:spcAft>
              <a:buClr>
                <a:schemeClr val="accent1"/>
              </a:buClr>
              <a:buSzPct val="85000"/>
              <a:buFont typeface="Arial" panose="020B0604020202020204" pitchFamily="34" charset="0"/>
              <a:buChar char="•"/>
            </a:pPr>
            <a:r>
              <a:rPr lang="en-US" dirty="0"/>
              <a:t>Sirach (Ecclesiasticus)</a:t>
            </a:r>
          </a:p>
          <a:p>
            <a:pPr marL="261938" lvl="0" indent="-228600">
              <a:lnSpc>
                <a:spcPct val="90000"/>
              </a:lnSpc>
              <a:spcAft>
                <a:spcPts val="600"/>
              </a:spcAft>
              <a:buClr>
                <a:schemeClr val="accent1"/>
              </a:buClr>
              <a:buSzPct val="85000"/>
              <a:buFont typeface="Arial" panose="020B0604020202020204" pitchFamily="34" charset="0"/>
              <a:buChar char="•"/>
            </a:pPr>
            <a:r>
              <a:rPr lang="en-US" dirty="0"/>
              <a:t>Baruch</a:t>
            </a:r>
          </a:p>
          <a:p>
            <a:pPr marL="261938" lvl="0" indent="-228600">
              <a:lnSpc>
                <a:spcPct val="90000"/>
              </a:lnSpc>
              <a:spcAft>
                <a:spcPts val="600"/>
              </a:spcAft>
              <a:buClr>
                <a:schemeClr val="accent1"/>
              </a:buClr>
              <a:buSzPct val="85000"/>
              <a:buFont typeface="Arial" panose="020B0604020202020204" pitchFamily="34" charset="0"/>
              <a:buChar char="•"/>
            </a:pPr>
            <a:r>
              <a:rPr lang="en-US" dirty="0"/>
              <a:t>1 and 2 Maccabees,</a:t>
            </a:r>
          </a:p>
          <a:p>
            <a:pPr marL="261938" lvl="0" indent="-228600">
              <a:lnSpc>
                <a:spcPct val="90000"/>
              </a:lnSpc>
              <a:spcAft>
                <a:spcPts val="600"/>
              </a:spcAft>
              <a:buClr>
                <a:schemeClr val="accent1"/>
              </a:buClr>
              <a:buSzPct val="85000"/>
              <a:buFont typeface="Arial" panose="020B0604020202020204" pitchFamily="34" charset="0"/>
              <a:buChar char="•"/>
            </a:pPr>
            <a:r>
              <a:rPr lang="en-US" dirty="0"/>
              <a:t>Additions to the Jewish books of Esther and Daniel</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6941820" y="6356350"/>
            <a:ext cx="1165860" cy="365125"/>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200">
                <a:solidFill>
                  <a:prstClr val="black">
                    <a:tint val="75000"/>
                  </a:prstClr>
                </a:solidFill>
                <a:latin typeface="Calibri" panose="020F0502020204030204"/>
              </a:rPr>
              <a:pPr algn="r">
                <a:lnSpc>
                  <a:spcPct val="90000"/>
                </a:lnSpc>
                <a:spcAft>
                  <a:spcPts val="600"/>
                </a:spcAft>
                <a:defRPr/>
              </a:pPr>
              <a:t>9</a:t>
            </a:fld>
            <a:endParaRPr lang="en-US" sz="1200">
              <a:solidFill>
                <a:prstClr val="black">
                  <a:tint val="75000"/>
                </a:prstClr>
              </a:solidFill>
              <a:latin typeface="Calibri" panose="020F0502020204030204"/>
            </a:endParaRPr>
          </a:p>
        </p:txBody>
      </p:sp>
      <p:sp>
        <p:nvSpPr>
          <p:cNvPr id="13" name="TextBox 12">
            <a:extLst>
              <a:ext uri="{FF2B5EF4-FFF2-40B4-BE49-F238E27FC236}">
                <a16:creationId xmlns:a16="http://schemas.microsoft.com/office/drawing/2014/main" id="{E6C04D3A-E2F0-405E-B878-3DF4739A1811}"/>
              </a:ext>
            </a:extLst>
          </p:cNvPr>
          <p:cNvSpPr txBox="1"/>
          <p:nvPr/>
        </p:nvSpPr>
        <p:spPr>
          <a:xfrm>
            <a:off x="6941820" y="2124366"/>
            <a:ext cx="4768041" cy="3985270"/>
          </a:xfrm>
          <a:prstGeom prst="rect">
            <a:avLst/>
          </a:prstGeom>
        </p:spPr>
        <p:txBody>
          <a:bodyPr vert="horz" lIns="91440" tIns="45720" rIns="91440" bIns="45720" rtlCol="0">
            <a:normAutofit/>
          </a:bodyPr>
          <a:lstStyle/>
          <a:p>
            <a:pPr>
              <a:lnSpc>
                <a:spcPct val="90000"/>
              </a:lnSpc>
              <a:spcAft>
                <a:spcPts val="600"/>
              </a:spcAft>
              <a:buClr>
                <a:schemeClr val="accent1"/>
              </a:buClr>
              <a:buSzPct val="85000"/>
              <a:defRPr/>
            </a:pPr>
            <a:r>
              <a:rPr lang="en-US" sz="2000" b="1" dirty="0"/>
              <a:t>Excluded from Protestant and Hebrew Old Testament because:</a:t>
            </a:r>
          </a:p>
          <a:p>
            <a:pPr marL="342900" indent="-342900">
              <a:buClr>
                <a:schemeClr val="accent1"/>
              </a:buClr>
              <a:buSzPct val="85000"/>
              <a:buFont typeface="Wingdings" panose="05000000000000000000" pitchFamily="2" charset="2"/>
              <a:buChar char="v"/>
            </a:pPr>
            <a:r>
              <a:rPr lang="en-US" sz="2000" dirty="0"/>
              <a:t>Not accepted by Jesus</a:t>
            </a:r>
          </a:p>
          <a:p>
            <a:pPr marL="342900" indent="-342900">
              <a:buClr>
                <a:schemeClr val="accent1"/>
              </a:buClr>
              <a:buSzPct val="85000"/>
              <a:buFont typeface="Wingdings" panose="05000000000000000000" pitchFamily="2" charset="2"/>
              <a:buChar char="v"/>
            </a:pPr>
            <a:r>
              <a:rPr lang="en-US" sz="2000" dirty="0"/>
              <a:t>Contain historical and geographical inaccuracies</a:t>
            </a:r>
            <a:endParaRPr lang="en-NZ" sz="2000" dirty="0"/>
          </a:p>
          <a:p>
            <a:pPr marL="342900" lvl="0" indent="-342900">
              <a:buClr>
                <a:schemeClr val="accent1"/>
              </a:buClr>
              <a:buSzPct val="85000"/>
              <a:buFont typeface="Wingdings" panose="05000000000000000000" pitchFamily="2" charset="2"/>
              <a:buChar char="v"/>
            </a:pPr>
            <a:r>
              <a:rPr lang="en-US" sz="2000" dirty="0"/>
              <a:t>False doctrines, inconsistent with the Tanakh</a:t>
            </a:r>
          </a:p>
          <a:p>
            <a:pPr marL="342900" lvl="0" indent="-342900">
              <a:buClr>
                <a:schemeClr val="accent1"/>
              </a:buClr>
              <a:buSzPct val="85000"/>
              <a:buFont typeface="Wingdings" panose="05000000000000000000" pitchFamily="2" charset="2"/>
              <a:buChar char="v"/>
            </a:pPr>
            <a:r>
              <a:rPr lang="en-US" sz="2000" dirty="0"/>
              <a:t>Rejected by ancient historians and scholars (Josephus, Jewish Scholars of Jamnia)</a:t>
            </a:r>
          </a:p>
          <a:p>
            <a:pPr marL="342900" lvl="0" indent="-342900">
              <a:buClr>
                <a:schemeClr val="accent1"/>
              </a:buClr>
              <a:buSzPct val="85000"/>
              <a:buFont typeface="Wingdings" panose="05000000000000000000" pitchFamily="2" charset="2"/>
              <a:buChar char="v"/>
            </a:pPr>
            <a:r>
              <a:rPr lang="en-US" sz="2000" dirty="0"/>
              <a:t>Rejected by Jerome (translator of  Latin Vulgate)</a:t>
            </a:r>
          </a:p>
        </p:txBody>
      </p:sp>
      <p:sp>
        <p:nvSpPr>
          <p:cNvPr id="14" name="Content Placeholder 8">
            <a:extLst>
              <a:ext uri="{FF2B5EF4-FFF2-40B4-BE49-F238E27FC236}">
                <a16:creationId xmlns:a16="http://schemas.microsoft.com/office/drawing/2014/main" id="{878D8CE6-B1C6-4919-8A2E-AB89E10E449F}"/>
              </a:ext>
            </a:extLst>
          </p:cNvPr>
          <p:cNvSpPr txBox="1">
            <a:spLocks/>
          </p:cNvSpPr>
          <p:nvPr/>
        </p:nvSpPr>
        <p:spPr>
          <a:xfrm>
            <a:off x="7756701" y="1566572"/>
            <a:ext cx="3445566" cy="495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5">
                    <a:lumMod val="60000"/>
                    <a:lumOff val="40000"/>
                  </a:schemeClr>
                </a:solidFill>
              </a:rPr>
              <a:t>Reasons for exclusion</a:t>
            </a:r>
          </a:p>
        </p:txBody>
      </p:sp>
      <p:sp>
        <p:nvSpPr>
          <p:cNvPr id="5" name="Flowchart: Connector 4">
            <a:extLst>
              <a:ext uri="{FF2B5EF4-FFF2-40B4-BE49-F238E27FC236}">
                <a16:creationId xmlns:a16="http://schemas.microsoft.com/office/drawing/2014/main" id="{43FB02BB-C1DF-4653-8E9B-3DC53D52E661}"/>
              </a:ext>
            </a:extLst>
          </p:cNvPr>
          <p:cNvSpPr/>
          <p:nvPr/>
        </p:nvSpPr>
        <p:spPr>
          <a:xfrm>
            <a:off x="6906722" y="1447441"/>
            <a:ext cx="687416" cy="676925"/>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450896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mlw - v2" id="{4A98723D-F5CF-4B8A-8B92-E2D2E2E6B282}" vid="{BC61B0D9-4350-4A8A-8D4E-C0AF76FA5E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62EC3-93BC-4F71-B0A9-9AE19A4BF0AF}">
  <ds:schemaRef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16c05727-aa75-4e4a-9b5f-8a80a1165891"/>
    <ds:schemaRef ds:uri="http://www.w3.org/XML/1998/namespace"/>
    <ds:schemaRef ds:uri="71af3243-3dd4-4a8d-8c0d-dd76da1f02a5"/>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0FEF2A4-370B-4667-B8E3-DB60B3F85CF4}">
  <ds:schemaRefs>
    <ds:schemaRef ds:uri="http://schemas.microsoft.com/sharepoint/v3/contenttype/forms"/>
  </ds:schemaRefs>
</ds:datastoreItem>
</file>

<file path=customXml/itemProps3.xml><?xml version="1.0" encoding="utf-8"?>
<ds:datastoreItem xmlns:ds="http://schemas.openxmlformats.org/officeDocument/2006/customXml" ds:itemID="{8DB5237B-E1F3-4126-AEAE-9FF26DE80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1364</Words>
  <Application>Microsoft Macintosh PowerPoint</Application>
  <PresentationFormat>Widescreen</PresentationFormat>
  <Paragraphs>184</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Schoolbook</vt:lpstr>
      <vt:lpstr>Corbel</vt:lpstr>
      <vt:lpstr>Wingdings</vt:lpstr>
      <vt:lpstr>Office Theme</vt:lpstr>
      <vt:lpstr>The Bible</vt:lpstr>
      <vt:lpstr>Views on the bible</vt:lpstr>
      <vt:lpstr>From scrolls to mobile apps</vt:lpstr>
      <vt:lpstr>Question of the canon</vt:lpstr>
      <vt:lpstr>measure FOR CANONICITY</vt:lpstr>
      <vt:lpstr>PowerPoint Presentation</vt:lpstr>
      <vt:lpstr>OLD TESTAMENT CONFIRMED</vt:lpstr>
      <vt:lpstr>APOCRYPHA  “HIDDEN”</vt:lpstr>
      <vt:lpstr>APOCRYPHA</vt:lpstr>
      <vt:lpstr>New testament canon</vt:lpstr>
      <vt:lpstr>Is the bible Authentic? </vt:lpstr>
      <vt:lpstr>How reliable is the bible?</vt:lpstr>
      <vt:lpstr>Dead sea scrolls</vt:lpstr>
      <vt:lpstr>The bible inspired by god</vt:lpstr>
      <vt:lpstr>The bible inspired by god</vt:lpstr>
      <vt:lpstr>Your challenge</vt:lpstr>
      <vt:lpstr>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2019-07-31T00:36:58Z</dcterms:created>
  <dcterms:modified xsi:type="dcterms:W3CDTF">2019-08-07T07:13:41Z</dcterms:modified>
</cp:coreProperties>
</file>