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2"/>
  </p:notesMasterIdLst>
  <p:sldIdLst>
    <p:sldId id="258" r:id="rId5"/>
    <p:sldId id="277" r:id="rId6"/>
    <p:sldId id="268" r:id="rId7"/>
    <p:sldId id="278" r:id="rId8"/>
    <p:sldId id="279" r:id="rId9"/>
    <p:sldId id="316" r:id="rId10"/>
    <p:sldId id="269" r:id="rId11"/>
    <p:sldId id="257" r:id="rId12"/>
    <p:sldId id="281" r:id="rId13"/>
    <p:sldId id="270" r:id="rId14"/>
    <p:sldId id="282" r:id="rId15"/>
    <p:sldId id="283" r:id="rId16"/>
    <p:sldId id="284" r:id="rId17"/>
    <p:sldId id="286" r:id="rId18"/>
    <p:sldId id="287" r:id="rId19"/>
    <p:sldId id="288" r:id="rId20"/>
    <p:sldId id="289" r:id="rId21"/>
    <p:sldId id="290" r:id="rId22"/>
    <p:sldId id="291" r:id="rId23"/>
    <p:sldId id="292" r:id="rId24"/>
    <p:sldId id="293" r:id="rId25"/>
    <p:sldId id="294" r:id="rId26"/>
    <p:sldId id="295" r:id="rId27"/>
    <p:sldId id="296" r:id="rId28"/>
    <p:sldId id="285" r:id="rId29"/>
    <p:sldId id="317" r:id="rId30"/>
    <p:sldId id="31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QU5XcoC8/oZkIfbJxPZew==" hashData="9AzcWW+luK5lrqUGNJE2gNVVIKLaKeWWYYRkokUmpA0oSjh1ZBNkjqk2cy/gf6cfVEnwBvIwue46NYMZKO6lv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090" autoAdjust="0"/>
  </p:normalViewPr>
  <p:slideViewPr>
    <p:cSldViewPr snapToGrid="0" showGuides="1">
      <p:cViewPr varScale="1">
        <p:scale>
          <a:sx n="128" d="100"/>
          <a:sy n="128" d="100"/>
        </p:scale>
        <p:origin x="520" y="184"/>
      </p:cViewPr>
      <p:guideLst>
        <p:guide orient="horz" pos="2160"/>
        <p:guide pos="3840"/>
      </p:guideLst>
    </p:cSldViewPr>
  </p:slideViewPr>
  <p:notesTextViewPr>
    <p:cViewPr>
      <p:scale>
        <a:sx n="1" d="1"/>
        <a:sy n="1" d="1"/>
      </p:scale>
      <p:origin x="0" y="0"/>
    </p:cViewPr>
  </p:notesTextViewPr>
  <p:sorterViewPr>
    <p:cViewPr>
      <p:scale>
        <a:sx n="100" d="100"/>
        <a:sy n="100" d="100"/>
      </p:scale>
      <p:origin x="0" y="-41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D0CEBF-10FB-44EA-A133-038954ED146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B9CE410-86E6-4C97-BAE1-A6274C1BB30B}">
      <dgm:prSet/>
      <dgm:spPr/>
      <dgm:t>
        <a:bodyPr/>
        <a:lstStyle/>
        <a:p>
          <a:r>
            <a:rPr lang="en-US"/>
            <a:t>“The Heavens declare the glory of God; the skies proclaim the work of his hands. Day after day they pour forth speech; night after night they display knowledge. There is no speech or language where their voice is not heard. Their voice goes out into all the earth, their words to the ends of the world.” </a:t>
          </a:r>
        </a:p>
      </dgm:t>
    </dgm:pt>
    <dgm:pt modelId="{F69F7259-655F-4945-ABE7-00641C0079C1}" type="parTrans" cxnId="{53775F97-71DB-4DE4-B9CC-1701D5A70C28}">
      <dgm:prSet/>
      <dgm:spPr/>
      <dgm:t>
        <a:bodyPr/>
        <a:lstStyle/>
        <a:p>
          <a:endParaRPr lang="en-US"/>
        </a:p>
      </dgm:t>
    </dgm:pt>
    <dgm:pt modelId="{31E7FFF1-F1A0-499A-AC10-3EFAB371C157}" type="sibTrans" cxnId="{53775F97-71DB-4DE4-B9CC-1701D5A70C28}">
      <dgm:prSet/>
      <dgm:spPr/>
      <dgm:t>
        <a:bodyPr/>
        <a:lstStyle/>
        <a:p>
          <a:endParaRPr lang="en-US"/>
        </a:p>
      </dgm:t>
    </dgm:pt>
    <dgm:pt modelId="{7E48204F-F807-4FBD-A07F-544305ABCA06}">
      <dgm:prSet/>
      <dgm:spPr/>
      <dgm:t>
        <a:bodyPr/>
        <a:lstStyle/>
        <a:p>
          <a:r>
            <a:rPr lang="en-US"/>
            <a:t>Psalm 19:1-4</a:t>
          </a:r>
        </a:p>
      </dgm:t>
    </dgm:pt>
    <dgm:pt modelId="{20CBD7A6-F39E-4A16-A819-8502B282E99F}" type="parTrans" cxnId="{B734C9DC-E66D-4218-A41C-8A4DEA972DBE}">
      <dgm:prSet/>
      <dgm:spPr/>
      <dgm:t>
        <a:bodyPr/>
        <a:lstStyle/>
        <a:p>
          <a:endParaRPr lang="en-US"/>
        </a:p>
      </dgm:t>
    </dgm:pt>
    <dgm:pt modelId="{FF0916B5-F8F5-4F93-B8C7-364E3C6A0EF7}" type="sibTrans" cxnId="{B734C9DC-E66D-4218-A41C-8A4DEA972DBE}">
      <dgm:prSet/>
      <dgm:spPr/>
      <dgm:t>
        <a:bodyPr/>
        <a:lstStyle/>
        <a:p>
          <a:endParaRPr lang="en-US"/>
        </a:p>
      </dgm:t>
    </dgm:pt>
    <dgm:pt modelId="{79E3439A-C73E-40DC-A4C8-84B2C1C8CB2E}" type="pres">
      <dgm:prSet presAssocID="{80D0CEBF-10FB-44EA-A133-038954ED1469}" presName="vert0" presStyleCnt="0">
        <dgm:presLayoutVars>
          <dgm:dir/>
          <dgm:animOne val="branch"/>
          <dgm:animLvl val="lvl"/>
        </dgm:presLayoutVars>
      </dgm:prSet>
      <dgm:spPr/>
    </dgm:pt>
    <dgm:pt modelId="{8ACBD397-7175-4BBA-9B9C-D19A62F7FF22}" type="pres">
      <dgm:prSet presAssocID="{5B9CE410-86E6-4C97-BAE1-A6274C1BB30B}" presName="thickLine" presStyleLbl="alignNode1" presStyleIdx="0" presStyleCnt="2"/>
      <dgm:spPr/>
    </dgm:pt>
    <dgm:pt modelId="{57041DEE-1F03-4856-8724-F63428686565}" type="pres">
      <dgm:prSet presAssocID="{5B9CE410-86E6-4C97-BAE1-A6274C1BB30B}" presName="horz1" presStyleCnt="0"/>
      <dgm:spPr/>
    </dgm:pt>
    <dgm:pt modelId="{A8141DE5-3FCD-44FE-B306-95B5B7041ED6}" type="pres">
      <dgm:prSet presAssocID="{5B9CE410-86E6-4C97-BAE1-A6274C1BB30B}" presName="tx1" presStyleLbl="revTx" presStyleIdx="0" presStyleCnt="2"/>
      <dgm:spPr/>
    </dgm:pt>
    <dgm:pt modelId="{C945A6A5-077F-4A84-AF32-33A7F56B91CA}" type="pres">
      <dgm:prSet presAssocID="{5B9CE410-86E6-4C97-BAE1-A6274C1BB30B}" presName="vert1" presStyleCnt="0"/>
      <dgm:spPr/>
    </dgm:pt>
    <dgm:pt modelId="{AC60EE87-FAAF-4BFE-97D0-612562A19D99}" type="pres">
      <dgm:prSet presAssocID="{7E48204F-F807-4FBD-A07F-544305ABCA06}" presName="thickLine" presStyleLbl="alignNode1" presStyleIdx="1" presStyleCnt="2"/>
      <dgm:spPr/>
    </dgm:pt>
    <dgm:pt modelId="{24DF77D4-0CC8-4D89-820A-37E8AA7E89C1}" type="pres">
      <dgm:prSet presAssocID="{7E48204F-F807-4FBD-A07F-544305ABCA06}" presName="horz1" presStyleCnt="0"/>
      <dgm:spPr/>
    </dgm:pt>
    <dgm:pt modelId="{0D7FF177-EBF5-437E-A7A0-5EBD04BEBE5C}" type="pres">
      <dgm:prSet presAssocID="{7E48204F-F807-4FBD-A07F-544305ABCA06}" presName="tx1" presStyleLbl="revTx" presStyleIdx="1" presStyleCnt="2"/>
      <dgm:spPr/>
    </dgm:pt>
    <dgm:pt modelId="{37D0E4F3-6EF8-4C7D-8AB4-F21F4D396481}" type="pres">
      <dgm:prSet presAssocID="{7E48204F-F807-4FBD-A07F-544305ABCA06}" presName="vert1" presStyleCnt="0"/>
      <dgm:spPr/>
    </dgm:pt>
  </dgm:ptLst>
  <dgm:cxnLst>
    <dgm:cxn modelId="{8B881C23-129F-432D-922C-EFA240A67384}" type="presOf" srcId="{5B9CE410-86E6-4C97-BAE1-A6274C1BB30B}" destId="{A8141DE5-3FCD-44FE-B306-95B5B7041ED6}" srcOrd="0" destOrd="0" presId="urn:microsoft.com/office/officeart/2008/layout/LinedList"/>
    <dgm:cxn modelId="{C906FA3B-BA28-4919-8308-5C9019B074EB}" type="presOf" srcId="{80D0CEBF-10FB-44EA-A133-038954ED1469}" destId="{79E3439A-C73E-40DC-A4C8-84B2C1C8CB2E}" srcOrd="0" destOrd="0" presId="urn:microsoft.com/office/officeart/2008/layout/LinedList"/>
    <dgm:cxn modelId="{D2AFB54E-3210-4793-AB92-4437D72D098F}" type="presOf" srcId="{7E48204F-F807-4FBD-A07F-544305ABCA06}" destId="{0D7FF177-EBF5-437E-A7A0-5EBD04BEBE5C}" srcOrd="0" destOrd="0" presId="urn:microsoft.com/office/officeart/2008/layout/LinedList"/>
    <dgm:cxn modelId="{53775F97-71DB-4DE4-B9CC-1701D5A70C28}" srcId="{80D0CEBF-10FB-44EA-A133-038954ED1469}" destId="{5B9CE410-86E6-4C97-BAE1-A6274C1BB30B}" srcOrd="0" destOrd="0" parTransId="{F69F7259-655F-4945-ABE7-00641C0079C1}" sibTransId="{31E7FFF1-F1A0-499A-AC10-3EFAB371C157}"/>
    <dgm:cxn modelId="{B734C9DC-E66D-4218-A41C-8A4DEA972DBE}" srcId="{80D0CEBF-10FB-44EA-A133-038954ED1469}" destId="{7E48204F-F807-4FBD-A07F-544305ABCA06}" srcOrd="1" destOrd="0" parTransId="{20CBD7A6-F39E-4A16-A819-8502B282E99F}" sibTransId="{FF0916B5-F8F5-4F93-B8C7-364E3C6A0EF7}"/>
    <dgm:cxn modelId="{94A5D993-D1BB-43B1-9BA0-68FD394C2D98}" type="presParOf" srcId="{79E3439A-C73E-40DC-A4C8-84B2C1C8CB2E}" destId="{8ACBD397-7175-4BBA-9B9C-D19A62F7FF22}" srcOrd="0" destOrd="0" presId="urn:microsoft.com/office/officeart/2008/layout/LinedList"/>
    <dgm:cxn modelId="{73957E0F-45B5-46C8-84AD-AED2D2EF2BDA}" type="presParOf" srcId="{79E3439A-C73E-40DC-A4C8-84B2C1C8CB2E}" destId="{57041DEE-1F03-4856-8724-F63428686565}" srcOrd="1" destOrd="0" presId="urn:microsoft.com/office/officeart/2008/layout/LinedList"/>
    <dgm:cxn modelId="{4492D2FE-4393-4CE4-A25B-D4032A65DF44}" type="presParOf" srcId="{57041DEE-1F03-4856-8724-F63428686565}" destId="{A8141DE5-3FCD-44FE-B306-95B5B7041ED6}" srcOrd="0" destOrd="0" presId="urn:microsoft.com/office/officeart/2008/layout/LinedList"/>
    <dgm:cxn modelId="{5D798DC8-52EB-4B9C-AFDF-23C3C3307014}" type="presParOf" srcId="{57041DEE-1F03-4856-8724-F63428686565}" destId="{C945A6A5-077F-4A84-AF32-33A7F56B91CA}" srcOrd="1" destOrd="0" presId="urn:microsoft.com/office/officeart/2008/layout/LinedList"/>
    <dgm:cxn modelId="{F37D54F5-4155-4FD7-816A-47194E462865}" type="presParOf" srcId="{79E3439A-C73E-40DC-A4C8-84B2C1C8CB2E}" destId="{AC60EE87-FAAF-4BFE-97D0-612562A19D99}" srcOrd="2" destOrd="0" presId="urn:microsoft.com/office/officeart/2008/layout/LinedList"/>
    <dgm:cxn modelId="{264FB897-425A-4142-8975-8F655338FA11}" type="presParOf" srcId="{79E3439A-C73E-40DC-A4C8-84B2C1C8CB2E}" destId="{24DF77D4-0CC8-4D89-820A-37E8AA7E89C1}" srcOrd="3" destOrd="0" presId="urn:microsoft.com/office/officeart/2008/layout/LinedList"/>
    <dgm:cxn modelId="{E83C16B2-6C8D-481C-8165-A00749C80FDF}" type="presParOf" srcId="{24DF77D4-0CC8-4D89-820A-37E8AA7E89C1}" destId="{0D7FF177-EBF5-437E-A7A0-5EBD04BEBE5C}" srcOrd="0" destOrd="0" presId="urn:microsoft.com/office/officeart/2008/layout/LinedList"/>
    <dgm:cxn modelId="{F7ECECDB-3959-43F8-9A21-3188BE1F3012}" type="presParOf" srcId="{24DF77D4-0CC8-4D89-820A-37E8AA7E89C1}" destId="{37D0E4F3-6EF8-4C7D-8AB4-F21F4D39648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317C55-010E-4FED-BDA5-E1A896B1849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2D6B23-7E0D-4E56-B082-CAF2DC4B33D8}">
      <dgm:prSet/>
      <dgm:spPr/>
      <dgm:t>
        <a:bodyPr/>
        <a:lstStyle/>
        <a:p>
          <a:r>
            <a:rPr lang="en-US" dirty="0">
              <a:solidFill>
                <a:schemeClr val="bg1">
                  <a:lumMod val="65000"/>
                </a:schemeClr>
              </a:solidFill>
            </a:rPr>
            <a:t>“The Heavens declare the glory of God; the skies proclaim the work of his hands. Day after day they pour forth speech; night after night they display knowledge. There is no speech or language where their voice is not heard. Their voice goes out into all the earth, their words to the ends of the world.” </a:t>
          </a:r>
        </a:p>
      </dgm:t>
    </dgm:pt>
    <dgm:pt modelId="{CF566AD2-017D-4123-AC02-C4086C2FDBD6}" type="parTrans" cxnId="{FF572B6E-A205-4B59-AB2E-27A8FF886BEA}">
      <dgm:prSet/>
      <dgm:spPr/>
      <dgm:t>
        <a:bodyPr/>
        <a:lstStyle/>
        <a:p>
          <a:endParaRPr lang="en-US"/>
        </a:p>
      </dgm:t>
    </dgm:pt>
    <dgm:pt modelId="{495D3AC2-76ED-4ED7-968D-3782AF248B5B}" type="sibTrans" cxnId="{FF572B6E-A205-4B59-AB2E-27A8FF886BEA}">
      <dgm:prSet/>
      <dgm:spPr/>
      <dgm:t>
        <a:bodyPr/>
        <a:lstStyle/>
        <a:p>
          <a:endParaRPr lang="en-US"/>
        </a:p>
      </dgm:t>
    </dgm:pt>
    <dgm:pt modelId="{5EE1C904-C720-4E08-80DC-0F43F42F29DA}">
      <dgm:prSet/>
      <dgm:spPr/>
      <dgm:t>
        <a:bodyPr/>
        <a:lstStyle/>
        <a:p>
          <a:pPr algn="ctr"/>
          <a:endParaRPr lang="en-US" dirty="0">
            <a:solidFill>
              <a:srgbClr val="FF0000"/>
            </a:solidFill>
          </a:endParaRPr>
        </a:p>
      </dgm:t>
    </dgm:pt>
    <dgm:pt modelId="{9757AA72-E63D-4975-A55B-33900DDC7E6A}" type="parTrans" cxnId="{6C1E07B3-09AD-41AE-9EE7-04AB4EB2C240}">
      <dgm:prSet/>
      <dgm:spPr/>
      <dgm:t>
        <a:bodyPr/>
        <a:lstStyle/>
        <a:p>
          <a:endParaRPr lang="en-US"/>
        </a:p>
      </dgm:t>
    </dgm:pt>
    <dgm:pt modelId="{12DEFB86-4F03-453E-A4E4-909424426CD8}" type="sibTrans" cxnId="{6C1E07B3-09AD-41AE-9EE7-04AB4EB2C240}">
      <dgm:prSet/>
      <dgm:spPr/>
      <dgm:t>
        <a:bodyPr/>
        <a:lstStyle/>
        <a:p>
          <a:endParaRPr lang="en-US"/>
        </a:p>
      </dgm:t>
    </dgm:pt>
    <dgm:pt modelId="{1ABEF880-DA9B-4C07-A757-A55753F6CC69}" type="pres">
      <dgm:prSet presAssocID="{7B317C55-010E-4FED-BDA5-E1A896B1849B}" presName="vert0" presStyleCnt="0">
        <dgm:presLayoutVars>
          <dgm:dir/>
          <dgm:animOne val="branch"/>
          <dgm:animLvl val="lvl"/>
        </dgm:presLayoutVars>
      </dgm:prSet>
      <dgm:spPr/>
    </dgm:pt>
    <dgm:pt modelId="{FC4D1CB6-7359-4650-82F9-98BF58B35373}" type="pres">
      <dgm:prSet presAssocID="{E52D6B23-7E0D-4E56-B082-CAF2DC4B33D8}" presName="thickLine" presStyleLbl="alignNode1" presStyleIdx="0" presStyleCnt="2"/>
      <dgm:spPr/>
    </dgm:pt>
    <dgm:pt modelId="{6BE32070-737B-44CB-A4C3-0340CDD82B72}" type="pres">
      <dgm:prSet presAssocID="{E52D6B23-7E0D-4E56-B082-CAF2DC4B33D8}" presName="horz1" presStyleCnt="0"/>
      <dgm:spPr/>
    </dgm:pt>
    <dgm:pt modelId="{2B485AAB-8115-493B-98E8-131C2F5DDB63}" type="pres">
      <dgm:prSet presAssocID="{E52D6B23-7E0D-4E56-B082-CAF2DC4B33D8}" presName="tx1" presStyleLbl="revTx" presStyleIdx="0" presStyleCnt="2"/>
      <dgm:spPr/>
    </dgm:pt>
    <dgm:pt modelId="{F7BCAD3D-4CF5-4F66-B3DD-7B776F41291F}" type="pres">
      <dgm:prSet presAssocID="{E52D6B23-7E0D-4E56-B082-CAF2DC4B33D8}" presName="vert1" presStyleCnt="0"/>
      <dgm:spPr/>
    </dgm:pt>
    <dgm:pt modelId="{6D33D499-793C-4D6C-9AD1-D21D03384A82}" type="pres">
      <dgm:prSet presAssocID="{5EE1C904-C720-4E08-80DC-0F43F42F29DA}" presName="thickLine" presStyleLbl="alignNode1" presStyleIdx="1" presStyleCnt="2"/>
      <dgm:spPr/>
    </dgm:pt>
    <dgm:pt modelId="{3A60B187-12A0-4BD5-A2AB-376AAD04F3C0}" type="pres">
      <dgm:prSet presAssocID="{5EE1C904-C720-4E08-80DC-0F43F42F29DA}" presName="horz1" presStyleCnt="0"/>
      <dgm:spPr/>
    </dgm:pt>
    <dgm:pt modelId="{3E0EEBF3-87C7-4BEB-808B-388F8D6EDEFA}" type="pres">
      <dgm:prSet presAssocID="{5EE1C904-C720-4E08-80DC-0F43F42F29DA}" presName="tx1" presStyleLbl="revTx" presStyleIdx="1" presStyleCnt="2"/>
      <dgm:spPr/>
    </dgm:pt>
    <dgm:pt modelId="{8A4D26DC-BA41-4660-8ABF-10F324B9ACBE}" type="pres">
      <dgm:prSet presAssocID="{5EE1C904-C720-4E08-80DC-0F43F42F29DA}" presName="vert1" presStyleCnt="0"/>
      <dgm:spPr/>
    </dgm:pt>
  </dgm:ptLst>
  <dgm:cxnLst>
    <dgm:cxn modelId="{DDC2C108-CAC0-44C2-84AB-C22EDF14757B}" type="presOf" srcId="{E52D6B23-7E0D-4E56-B082-CAF2DC4B33D8}" destId="{2B485AAB-8115-493B-98E8-131C2F5DDB63}" srcOrd="0" destOrd="0" presId="urn:microsoft.com/office/officeart/2008/layout/LinedList"/>
    <dgm:cxn modelId="{8DD43352-CFE5-4C54-8AA7-5B780B3F0C77}" type="presOf" srcId="{5EE1C904-C720-4E08-80DC-0F43F42F29DA}" destId="{3E0EEBF3-87C7-4BEB-808B-388F8D6EDEFA}" srcOrd="0" destOrd="0" presId="urn:microsoft.com/office/officeart/2008/layout/LinedList"/>
    <dgm:cxn modelId="{FF572B6E-A205-4B59-AB2E-27A8FF886BEA}" srcId="{7B317C55-010E-4FED-BDA5-E1A896B1849B}" destId="{E52D6B23-7E0D-4E56-B082-CAF2DC4B33D8}" srcOrd="0" destOrd="0" parTransId="{CF566AD2-017D-4123-AC02-C4086C2FDBD6}" sibTransId="{495D3AC2-76ED-4ED7-968D-3782AF248B5B}"/>
    <dgm:cxn modelId="{6C1E07B3-09AD-41AE-9EE7-04AB4EB2C240}" srcId="{7B317C55-010E-4FED-BDA5-E1A896B1849B}" destId="{5EE1C904-C720-4E08-80DC-0F43F42F29DA}" srcOrd="1" destOrd="0" parTransId="{9757AA72-E63D-4975-A55B-33900DDC7E6A}" sibTransId="{12DEFB86-4F03-453E-A4E4-909424426CD8}"/>
    <dgm:cxn modelId="{17B315EB-27F5-4A7E-9776-9CB0B6036E79}" type="presOf" srcId="{7B317C55-010E-4FED-BDA5-E1A896B1849B}" destId="{1ABEF880-DA9B-4C07-A757-A55753F6CC69}" srcOrd="0" destOrd="0" presId="urn:microsoft.com/office/officeart/2008/layout/LinedList"/>
    <dgm:cxn modelId="{74F05A1B-16B4-4D06-BEAB-CBA4EC5842E1}" type="presParOf" srcId="{1ABEF880-DA9B-4C07-A757-A55753F6CC69}" destId="{FC4D1CB6-7359-4650-82F9-98BF58B35373}" srcOrd="0" destOrd="0" presId="urn:microsoft.com/office/officeart/2008/layout/LinedList"/>
    <dgm:cxn modelId="{15DC7D3D-3BC5-4A81-BDA5-844E052517D6}" type="presParOf" srcId="{1ABEF880-DA9B-4C07-A757-A55753F6CC69}" destId="{6BE32070-737B-44CB-A4C3-0340CDD82B72}" srcOrd="1" destOrd="0" presId="urn:microsoft.com/office/officeart/2008/layout/LinedList"/>
    <dgm:cxn modelId="{89E890E7-B894-4807-BF81-0D37809F541A}" type="presParOf" srcId="{6BE32070-737B-44CB-A4C3-0340CDD82B72}" destId="{2B485AAB-8115-493B-98E8-131C2F5DDB63}" srcOrd="0" destOrd="0" presId="urn:microsoft.com/office/officeart/2008/layout/LinedList"/>
    <dgm:cxn modelId="{7BF4BBD2-7D73-49D4-AC85-107AE5F869B2}" type="presParOf" srcId="{6BE32070-737B-44CB-A4C3-0340CDD82B72}" destId="{F7BCAD3D-4CF5-4F66-B3DD-7B776F41291F}" srcOrd="1" destOrd="0" presId="urn:microsoft.com/office/officeart/2008/layout/LinedList"/>
    <dgm:cxn modelId="{6577BB35-02D3-4751-B37F-468FB8DB14B3}" type="presParOf" srcId="{1ABEF880-DA9B-4C07-A757-A55753F6CC69}" destId="{6D33D499-793C-4D6C-9AD1-D21D03384A82}" srcOrd="2" destOrd="0" presId="urn:microsoft.com/office/officeart/2008/layout/LinedList"/>
    <dgm:cxn modelId="{EAF00F1F-E439-4373-AC03-7435D5EB25B9}" type="presParOf" srcId="{1ABEF880-DA9B-4C07-A757-A55753F6CC69}" destId="{3A60B187-12A0-4BD5-A2AB-376AAD04F3C0}" srcOrd="3" destOrd="0" presId="urn:microsoft.com/office/officeart/2008/layout/LinedList"/>
    <dgm:cxn modelId="{5745082A-145A-4628-ABEE-CAAF150C7964}" type="presParOf" srcId="{3A60B187-12A0-4BD5-A2AB-376AAD04F3C0}" destId="{3E0EEBF3-87C7-4BEB-808B-388F8D6EDEFA}" srcOrd="0" destOrd="0" presId="urn:microsoft.com/office/officeart/2008/layout/LinedList"/>
    <dgm:cxn modelId="{ED542539-3FB2-42E2-ABE4-4B39DBB6BF91}" type="presParOf" srcId="{3A60B187-12A0-4BD5-A2AB-376AAD04F3C0}" destId="{8A4D26DC-BA41-4660-8ABF-10F324B9ACB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BD397-7175-4BBA-9B9C-D19A62F7FF22}">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41DE5-3FCD-44FE-B306-95B5B7041ED6}">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“The Heavens declare the glory of God; the skies proclaim the work of his hands. Day after day they pour forth speech; night after night they display knowledge. There is no speech or language where their voice is not heard. Their voice goes out into all the earth, their words to the ends of the world.” </a:t>
          </a:r>
        </a:p>
      </dsp:txBody>
      <dsp:txXfrm>
        <a:off x="0" y="0"/>
        <a:ext cx="6492875" cy="2552700"/>
      </dsp:txXfrm>
    </dsp:sp>
    <dsp:sp modelId="{AC60EE87-FAAF-4BFE-97D0-612562A19D99}">
      <dsp:nvSpPr>
        <dsp:cNvPr id="0" name=""/>
        <dsp:cNvSpPr/>
      </dsp:nvSpPr>
      <dsp:spPr>
        <a:xfrm>
          <a:off x="0" y="2552700"/>
          <a:ext cx="6492875" cy="0"/>
        </a:xfrm>
        <a:prstGeom prst="line">
          <a:avLst/>
        </a:prstGeom>
        <a:solidFill>
          <a:schemeClr val="accent2">
            <a:hueOff val="7764554"/>
            <a:satOff val="-29245"/>
            <a:lumOff val="38038"/>
            <a:alphaOff val="0"/>
          </a:schemeClr>
        </a:solidFill>
        <a:ln w="12700" cap="flat" cmpd="sng" algn="ctr">
          <a:solidFill>
            <a:schemeClr val="accent2">
              <a:hueOff val="7764554"/>
              <a:satOff val="-29245"/>
              <a:lumOff val="380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FF177-EBF5-437E-A7A0-5EBD04BEBE5C}">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Psalm 19:1-4</a:t>
          </a:r>
        </a:p>
      </dsp:txBody>
      <dsp:txXfrm>
        <a:off x="0" y="2552700"/>
        <a:ext cx="6492875" cy="255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D1CB6-7359-4650-82F9-98BF58B35373}">
      <dsp:nvSpPr>
        <dsp:cNvPr id="0" name=""/>
        <dsp:cNvSpPr/>
      </dsp:nvSpPr>
      <dsp:spPr>
        <a:xfrm>
          <a:off x="0" y="0"/>
          <a:ext cx="51154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85AAB-8115-493B-98E8-131C2F5DDB63}">
      <dsp:nvSpPr>
        <dsp:cNvPr id="0" name=""/>
        <dsp:cNvSpPr/>
      </dsp:nvSpPr>
      <dsp:spPr>
        <a:xfrm>
          <a:off x="0" y="0"/>
          <a:ext cx="5115491" cy="247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chemeClr val="bg1">
                  <a:lumMod val="65000"/>
                </a:schemeClr>
              </a:solidFill>
            </a:rPr>
            <a:t>“The Heavens declare the glory of God; the skies proclaim the work of his hands. Day after day they pour forth speech; night after night they display knowledge. There is no speech or language where their voice is not heard. Their voice goes out into all the earth, their words to the ends of the world.” </a:t>
          </a:r>
        </a:p>
      </dsp:txBody>
      <dsp:txXfrm>
        <a:off x="0" y="0"/>
        <a:ext cx="5115491" cy="2473909"/>
      </dsp:txXfrm>
    </dsp:sp>
    <dsp:sp modelId="{6D33D499-793C-4D6C-9AD1-D21D03384A82}">
      <dsp:nvSpPr>
        <dsp:cNvPr id="0" name=""/>
        <dsp:cNvSpPr/>
      </dsp:nvSpPr>
      <dsp:spPr>
        <a:xfrm>
          <a:off x="0" y="2473909"/>
          <a:ext cx="5115491" cy="0"/>
        </a:xfrm>
        <a:prstGeom prst="line">
          <a:avLst/>
        </a:prstGeom>
        <a:solidFill>
          <a:schemeClr val="accent2">
            <a:hueOff val="7764554"/>
            <a:satOff val="-29245"/>
            <a:lumOff val="38038"/>
            <a:alphaOff val="0"/>
          </a:schemeClr>
        </a:solidFill>
        <a:ln w="12700" cap="flat" cmpd="sng" algn="ctr">
          <a:solidFill>
            <a:schemeClr val="accent2">
              <a:hueOff val="7764554"/>
              <a:satOff val="-29245"/>
              <a:lumOff val="380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EEBF3-87C7-4BEB-808B-388F8D6EDEFA}">
      <dsp:nvSpPr>
        <dsp:cNvPr id="0" name=""/>
        <dsp:cNvSpPr/>
      </dsp:nvSpPr>
      <dsp:spPr>
        <a:xfrm>
          <a:off x="0" y="2473909"/>
          <a:ext cx="5115491" cy="247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endParaRPr lang="en-US" sz="2100" kern="1200" dirty="0">
            <a:solidFill>
              <a:srgbClr val="FF0000"/>
            </a:solidFill>
          </a:endParaRPr>
        </a:p>
      </dsp:txBody>
      <dsp:txXfrm>
        <a:off x="0" y="2473909"/>
        <a:ext cx="5115491" cy="24739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12T03:57:22.32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350 575,'199'-26,"495"-108,151-64,10 43,-806 144,0 3,0 2,1 2,49 2,28-7,-84 1,1 2,-1 2,1 1,0 3,28 3,15-1,143 14,-141-6,-66-9,0 2,1 0,-1 1,0 1,-1 1,1 2,5 2,156 84,-142-73,41 33,-65-33,86 77,15-7,-91-71,147 87,-105-77,-38-15,0-1,0-2,2-1,-1-1,1-2,1-2,3 0,495-6,-282 12,-84 2,-1-8,40-8,-48 1,179 29,582-28,-888-1,1-1,0-1,-1-1,0-2,0-2,0 0,-1-3,-1 0,3-2,-14 4,0 1,0 1,0 1,1 1,0 0,1 1,-1 2,1 0,-1 0,4 2,232 4,-248-2,1-1,0 2,-1-1,1 1,-1 0,0 0,0 1,0 0,-1 0,1 0,-1 1,0 0,0 0,2 3,36 27,-36-29,0 1,0-1,0 2,-1-1,0 1,-1 0,0 0,0 1,0 0,-1 0,-1 0,1 1,-2 0,1 0,-1 0,-1 0,2 8,4 186,-10-146,3-53,-1 1,0-1,0 1,0-1,-1 1,1-1,-1 1,-1-1,1 0,-1 0,0 1,0-1,-1 0,1 0,-1-1,0 1,-1-1,1 1,-1-1,1 0,-1 0,-1-1,1 1,0-1,-1 0,0 0,0 0,0-1,0 0,0 1,-2-1,-171 3,101-8,-1236 3,1114 28,-87 3,56-5,-36 13,-81-7,86 2,167-25,0-4,-80-7,42 0,-393 2,232 29,-261-30,276 29,-81-15,268-3,0-4,-81-4,-79 24,-76-25,157 27,-280-27,-926-1,1177-55,68 55,126 1,0 0,0 1,1-1,-1 1,0 0,1 0,-1 0,1 1,0-1,0 1,0 0,0 0,0 1,1-1,-1 1,1 0,0 0,0 0,1 0,-1 1,1-1,0 0,0 1,-1 3,-1 12,0 1,2-1,0 1,2 0,0 0,1-1,2 7,0 35,-1 251,3-295,1 0,0-1,1 0,1-1,1 1,0-1,1-1,1 0,0 0,1-1,1-1,0 0,1-1,0 0,1-1,0-1,1 0,0-1,-6-1,41 33,-43-32,1-1,0 0,1-1,0 0,0 0,1-1,0 0,0-1,0 0,0-1,1 0,0-1,8 1,296-5,1112 2,-1171-31,478 30,3156 0,-3661 30,-7 27,188-58,-136 0,-105-26,30 15,-131 2,1 3,1 3,-1 3,14 5,37-2,-117-2,4-1,0 0,0 1,0 0,0 1,1 0,-1 0,-1 0,1 1,0 1,0-1,-1 1,1 0,-1 1,0 0,0 0,3 3,67 91,-9 41,-53-96,-3 1,-2 1,-1 0,-3 0,-1 1,-2-1,-3 29,-7 154,-40-109,43-114,0 0,-1 0,1 0,-1-1,-1 1,1-1,-1 0,1-1,-1 0,0 0,0 0,0 0,-1-1,1 0,-1 0,1-1,-1 0,0 0,1-1,-1 1,0-1,1-1,-1 1,0-1,1-1,-1 1,-4-2,-21 1,8-1,1 0,0-1,0-2,0 0,1-1,0-2,-9-4,-13-5,16 8,0 1,-1 1,0 1,0 2,0 0,-1 3,-20 0,-642 3,651-3,-1-3,1-1,1-2,-1-2,1-1,-27-13,-157-14,-4 10,164 20,1 4,-1 2,-38 4,1 0,-1189-2,1118 27,-24 0,-80 31,42-5,-173-48,197 23,-408-27,-255-1,647-26,-436 23,-800 3,1437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12T03:57:25.97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1 141,'48'-3,"1"-2,-1-2,0-3,22-7,156-24,87 40,-120-27,325 28,-272-28,592 28,-176 0,-639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IN" smtClean="0"/>
              <a:t>07/08/19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IN" smtClean="0"/>
              <a:t>‹#›</a:t>
            </a:fld>
            <a:endParaRPr lang="en-IN"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a:t>
            </a:fld>
            <a:endParaRPr lang="en-IN" dirty="0"/>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16</a:t>
            </a:fld>
            <a:endParaRPr lang="en-IN" dirty="0"/>
          </a:p>
        </p:txBody>
      </p:sp>
    </p:spTree>
    <p:extLst>
      <p:ext uri="{BB962C8B-B14F-4D97-AF65-F5344CB8AC3E}">
        <p14:creationId xmlns:p14="http://schemas.microsoft.com/office/powerpoint/2010/main" val="375652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17</a:t>
            </a:fld>
            <a:endParaRPr lang="en-IN" dirty="0"/>
          </a:p>
        </p:txBody>
      </p:sp>
    </p:spTree>
    <p:extLst>
      <p:ext uri="{BB962C8B-B14F-4D97-AF65-F5344CB8AC3E}">
        <p14:creationId xmlns:p14="http://schemas.microsoft.com/office/powerpoint/2010/main" val="4110782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18</a:t>
            </a:fld>
            <a:endParaRPr lang="en-IN" dirty="0"/>
          </a:p>
        </p:txBody>
      </p:sp>
    </p:spTree>
    <p:extLst>
      <p:ext uri="{BB962C8B-B14F-4D97-AF65-F5344CB8AC3E}">
        <p14:creationId xmlns:p14="http://schemas.microsoft.com/office/powerpoint/2010/main" val="305713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19</a:t>
            </a:fld>
            <a:endParaRPr lang="en-IN" dirty="0"/>
          </a:p>
        </p:txBody>
      </p:sp>
    </p:spTree>
    <p:extLst>
      <p:ext uri="{BB962C8B-B14F-4D97-AF65-F5344CB8AC3E}">
        <p14:creationId xmlns:p14="http://schemas.microsoft.com/office/powerpoint/2010/main" val="311783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20</a:t>
            </a:fld>
            <a:endParaRPr lang="en-IN" dirty="0"/>
          </a:p>
        </p:txBody>
      </p:sp>
    </p:spTree>
    <p:extLst>
      <p:ext uri="{BB962C8B-B14F-4D97-AF65-F5344CB8AC3E}">
        <p14:creationId xmlns:p14="http://schemas.microsoft.com/office/powerpoint/2010/main" val="2433524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25</a:t>
            </a:fld>
            <a:endParaRPr lang="en-IN" dirty="0"/>
          </a:p>
        </p:txBody>
      </p:sp>
    </p:spTree>
    <p:extLst>
      <p:ext uri="{BB962C8B-B14F-4D97-AF65-F5344CB8AC3E}">
        <p14:creationId xmlns:p14="http://schemas.microsoft.com/office/powerpoint/2010/main" val="495568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26</a:t>
            </a:fld>
            <a:endParaRPr lang="en-IN" dirty="0"/>
          </a:p>
        </p:txBody>
      </p:sp>
    </p:spTree>
    <p:extLst>
      <p:ext uri="{BB962C8B-B14F-4D97-AF65-F5344CB8AC3E}">
        <p14:creationId xmlns:p14="http://schemas.microsoft.com/office/powerpoint/2010/main" val="1925420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27</a:t>
            </a:fld>
            <a:endParaRPr lang="en-IN" dirty="0"/>
          </a:p>
        </p:txBody>
      </p:sp>
    </p:spTree>
    <p:extLst>
      <p:ext uri="{BB962C8B-B14F-4D97-AF65-F5344CB8AC3E}">
        <p14:creationId xmlns:p14="http://schemas.microsoft.com/office/powerpoint/2010/main" val="282271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7</a:t>
            </a:fld>
            <a:endParaRPr lang="en-IN" dirty="0"/>
          </a:p>
        </p:txBody>
      </p:sp>
    </p:spTree>
    <p:extLst>
      <p:ext uri="{BB962C8B-B14F-4D97-AF65-F5344CB8AC3E}">
        <p14:creationId xmlns:p14="http://schemas.microsoft.com/office/powerpoint/2010/main" val="285139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8</a:t>
            </a:fld>
            <a:endParaRPr lang="en-IN" dirty="0"/>
          </a:p>
        </p:txBody>
      </p:sp>
    </p:spTree>
    <p:extLst>
      <p:ext uri="{BB962C8B-B14F-4D97-AF65-F5344CB8AC3E}">
        <p14:creationId xmlns:p14="http://schemas.microsoft.com/office/powerpoint/2010/main" val="298553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9</a:t>
            </a:fld>
            <a:endParaRPr lang="en-IN" dirty="0"/>
          </a:p>
        </p:txBody>
      </p:sp>
    </p:spTree>
    <p:extLst>
      <p:ext uri="{BB962C8B-B14F-4D97-AF65-F5344CB8AC3E}">
        <p14:creationId xmlns:p14="http://schemas.microsoft.com/office/powerpoint/2010/main" val="296637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10</a:t>
            </a:fld>
            <a:endParaRPr lang="en-IN" dirty="0"/>
          </a:p>
        </p:txBody>
      </p:sp>
    </p:spTree>
    <p:extLst>
      <p:ext uri="{BB962C8B-B14F-4D97-AF65-F5344CB8AC3E}">
        <p14:creationId xmlns:p14="http://schemas.microsoft.com/office/powerpoint/2010/main" val="332807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11</a:t>
            </a:fld>
            <a:endParaRPr lang="en-IN" dirty="0"/>
          </a:p>
        </p:txBody>
      </p:sp>
    </p:spTree>
    <p:extLst>
      <p:ext uri="{BB962C8B-B14F-4D97-AF65-F5344CB8AC3E}">
        <p14:creationId xmlns:p14="http://schemas.microsoft.com/office/powerpoint/2010/main" val="40281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12</a:t>
            </a:fld>
            <a:endParaRPr lang="en-IN" dirty="0"/>
          </a:p>
        </p:txBody>
      </p:sp>
    </p:spTree>
    <p:extLst>
      <p:ext uri="{BB962C8B-B14F-4D97-AF65-F5344CB8AC3E}">
        <p14:creationId xmlns:p14="http://schemas.microsoft.com/office/powerpoint/2010/main" val="340559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13</a:t>
            </a:fld>
            <a:endParaRPr lang="en-IN" dirty="0"/>
          </a:p>
        </p:txBody>
      </p:sp>
    </p:spTree>
    <p:extLst>
      <p:ext uri="{BB962C8B-B14F-4D97-AF65-F5344CB8AC3E}">
        <p14:creationId xmlns:p14="http://schemas.microsoft.com/office/powerpoint/2010/main" val="71971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8B41CD9-3C99-4B30-955D-AB56BB18D35B}"/>
              </a:ext>
            </a:extLst>
          </p:cNvPr>
          <p:cNvSpPr txBox="1"/>
          <p:nvPr userDrawn="1"/>
        </p:nvSpPr>
        <p:spPr>
          <a:xfrm>
            <a:off x="6343650" y="5279923"/>
            <a:ext cx="3893422" cy="369332"/>
          </a:xfrm>
          <a:prstGeom prst="rect">
            <a:avLst/>
          </a:prstGeom>
          <a:noFill/>
        </p:spPr>
        <p:txBody>
          <a:bodyPr wrap="square" rtlCol="0">
            <a:spAutoFit/>
          </a:bodyPr>
          <a:lstStyle/>
          <a:p>
            <a:r>
              <a:rPr lang="en-NZ" dirty="0">
                <a:solidFill>
                  <a:schemeClr val="bg2">
                    <a:lumMod val="25000"/>
                  </a:schemeClr>
                </a:solidFill>
              </a:rPr>
              <a:t>Mark Rees-Thomas</a:t>
            </a:r>
          </a:p>
        </p:txBody>
      </p: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387650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a:t>Website url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noProof="0"/>
              <a:t>Click to edit Master title style</a:t>
            </a:r>
          </a:p>
        </p:txBody>
      </p:sp>
      <p:sp>
        <p:nvSpPr>
          <p:cNvPr id="19" name="TextBox 18">
            <a:extLst>
              <a:ext uri="{FF2B5EF4-FFF2-40B4-BE49-F238E27FC236}">
                <a16:creationId xmlns:a16="http://schemas.microsoft.com/office/drawing/2014/main" id="{FF3B0EAB-BB3D-4C6C-B71E-6FFB7131F923}"/>
              </a:ext>
            </a:extLst>
          </p:cNvPr>
          <p:cNvSpPr txBox="1"/>
          <p:nvPr userDrawn="1"/>
        </p:nvSpPr>
        <p:spPr>
          <a:xfrm>
            <a:off x="6372998" y="1887794"/>
            <a:ext cx="3893422" cy="369332"/>
          </a:xfrm>
          <a:prstGeom prst="rect">
            <a:avLst/>
          </a:prstGeom>
          <a:noFill/>
        </p:spPr>
        <p:txBody>
          <a:bodyPr wrap="square" rtlCol="0">
            <a:spAutoFit/>
          </a:bodyPr>
          <a:lstStyle/>
          <a:p>
            <a:r>
              <a:rPr lang="en-NZ" dirty="0">
                <a:solidFill>
                  <a:schemeClr val="bg2">
                    <a:lumMod val="25000"/>
                  </a:schemeClr>
                </a:solidFill>
              </a:rPr>
              <a:t>Mark Rees-Thomas</a:t>
            </a:r>
          </a:p>
        </p:txBody>
      </p:sp>
    </p:spTree>
    <p:extLst>
      <p:ext uri="{BB962C8B-B14F-4D97-AF65-F5344CB8AC3E}">
        <p14:creationId xmlns:p14="http://schemas.microsoft.com/office/powerpoint/2010/main" val="637136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a:t>Website url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noProof="0"/>
              <a:t>Click to edit Master title style</a:t>
            </a:r>
          </a:p>
        </p:txBody>
      </p:sp>
      <p:sp>
        <p:nvSpPr>
          <p:cNvPr id="17" name="TextBox 16">
            <a:extLst>
              <a:ext uri="{FF2B5EF4-FFF2-40B4-BE49-F238E27FC236}">
                <a16:creationId xmlns:a16="http://schemas.microsoft.com/office/drawing/2014/main" id="{BDB3D5E3-58A5-42B3-A2B8-2CF74A1FD0AC}"/>
              </a:ext>
            </a:extLst>
          </p:cNvPr>
          <p:cNvSpPr txBox="1"/>
          <p:nvPr userDrawn="1"/>
        </p:nvSpPr>
        <p:spPr>
          <a:xfrm>
            <a:off x="9595859" y="245807"/>
            <a:ext cx="3893422" cy="369332"/>
          </a:xfrm>
          <a:prstGeom prst="rect">
            <a:avLst/>
          </a:prstGeom>
          <a:noFill/>
        </p:spPr>
        <p:txBody>
          <a:bodyPr wrap="square" rtlCol="0">
            <a:spAutoFit/>
          </a:bodyPr>
          <a:lstStyle/>
          <a:p>
            <a:r>
              <a:rPr lang="en-NZ" dirty="0">
                <a:solidFill>
                  <a:schemeClr val="bg1">
                    <a:lumMod val="95000"/>
                  </a:schemeClr>
                </a:solidFill>
              </a:rPr>
              <a:t>Mark Rees-Thomas</a:t>
            </a:r>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8CF5D18-0AD5-4118-AB11-B411B641B64D}"/>
              </a:ext>
            </a:extLst>
          </p:cNvPr>
          <p:cNvSpPr txBox="1"/>
          <p:nvPr userDrawn="1"/>
        </p:nvSpPr>
        <p:spPr>
          <a:xfrm>
            <a:off x="9540439" y="311037"/>
            <a:ext cx="3893422" cy="369332"/>
          </a:xfrm>
          <a:prstGeom prst="rect">
            <a:avLst/>
          </a:prstGeom>
          <a:noFill/>
        </p:spPr>
        <p:txBody>
          <a:bodyPr wrap="square" rtlCol="0">
            <a:spAutoFit/>
          </a:bodyPr>
          <a:lstStyle/>
          <a:p>
            <a:r>
              <a:rPr lang="en-NZ" dirty="0">
                <a:solidFill>
                  <a:schemeClr val="bg1">
                    <a:lumMod val="95000"/>
                  </a:schemeClr>
                </a:solidFill>
              </a:rPr>
              <a:t>Mark Rees-Thomas</a:t>
            </a:r>
          </a:p>
        </p:txBody>
      </p:sp>
    </p:spTree>
    <p:extLst>
      <p:ext uri="{BB962C8B-B14F-4D97-AF65-F5344CB8AC3E}">
        <p14:creationId xmlns:p14="http://schemas.microsoft.com/office/powerpoint/2010/main" val="792000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hasCustomPrompt="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671652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noProof="0"/>
              <a:t>Click to edit Master title style</a:t>
            </a:r>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hasCustomPrompt="1"/>
          </p:nvPr>
        </p:nvSpPr>
        <p:spPr>
          <a:xfrm>
            <a:off x="515938" y="1825625"/>
            <a:ext cx="10837862"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0385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a:t>Click to edit Master title style</a:t>
            </a:r>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hasCustomPrompt="1"/>
          </p:nvPr>
        </p:nvSpPr>
        <p:spPr>
          <a:xfrm>
            <a:off x="515938" y="1825625"/>
            <a:ext cx="5503862"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hasCustomPrompt="1"/>
          </p:nvPr>
        </p:nvSpPr>
        <p:spPr>
          <a:xfrm>
            <a:off x="6172200" y="1825625"/>
            <a:ext cx="51816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6161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noProof="0"/>
              <a:t>Click to edit Master title style</a:t>
            </a:r>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hasCustomPrompt="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hasCustomPrompt="1"/>
          </p:nvPr>
        </p:nvSpPr>
        <p:spPr>
          <a:xfrm>
            <a:off x="515938" y="2505075"/>
            <a:ext cx="5157787"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hasCustomPrompt="1"/>
          </p:nvPr>
        </p:nvSpPr>
        <p:spPr>
          <a:xfrm>
            <a:off x="6172200" y="2505075"/>
            <a:ext cx="5183188"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76319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hasCustomPrompt="1"/>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76897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hasCustomPrompt="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14640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D70D6E8-CB5F-40F9-A72C-3D0A7050795E}"/>
              </a:ext>
            </a:extLst>
          </p:cNvPr>
          <p:cNvSpPr txBox="1"/>
          <p:nvPr userDrawn="1"/>
        </p:nvSpPr>
        <p:spPr>
          <a:xfrm>
            <a:off x="9540439" y="311037"/>
            <a:ext cx="3893422" cy="369332"/>
          </a:xfrm>
          <a:prstGeom prst="rect">
            <a:avLst/>
          </a:prstGeom>
          <a:noFill/>
        </p:spPr>
        <p:txBody>
          <a:bodyPr wrap="square" rtlCol="0">
            <a:spAutoFit/>
          </a:bodyPr>
          <a:lstStyle/>
          <a:p>
            <a:r>
              <a:rPr lang="en-NZ" dirty="0">
                <a:solidFill>
                  <a:schemeClr val="bg1">
                    <a:lumMod val="95000"/>
                  </a:schemeClr>
                </a:solidFill>
              </a:rPr>
              <a:t>Mark Rees-Thomas</a:t>
            </a:r>
          </a:p>
        </p:txBody>
      </p: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Tree>
    <p:extLst>
      <p:ext uri="{BB962C8B-B14F-4D97-AF65-F5344CB8AC3E}">
        <p14:creationId xmlns:p14="http://schemas.microsoft.com/office/powerpoint/2010/main" val="187995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8/7/19</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75" r:id="rId9"/>
    <p:sldLayoutId id="2147483664" r:id="rId10"/>
    <p:sldLayoutId id="2147483665" r:id="rId11"/>
    <p:sldLayoutId id="2147483666" r:id="rId12"/>
    <p:sldLayoutId id="2147483667" r:id="rId13"/>
    <p:sldLayoutId id="2147483668" r:id="rId14"/>
    <p:sldLayoutId id="2147483669" r:id="rId15"/>
    <p:sldLayoutId id="2147483671" r:id="rId16"/>
    <p:sldLayoutId id="2147483672" r:id="rId17"/>
    <p:sldLayoutId id="2147483674" r:id="rId18"/>
    <p:sldLayoutId id="214748367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16.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rotWithShape="1">
          <a:blip r:embed="rId3">
            <a:alphaModFix amt="50000"/>
          </a:blip>
          <a:srcRect t="15213" b="28112"/>
          <a:stretch/>
        </p:blipFill>
        <p:spPr>
          <a:xfrm>
            <a:off x="20" y="1"/>
            <a:ext cx="12191980" cy="6857999"/>
          </a:xfrm>
          <a:prstGeom prst="rect">
            <a:avLst/>
          </a:prstGeom>
        </p:spPr>
      </p:pic>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4387349" y="1200152"/>
            <a:ext cx="6897171" cy="4457696"/>
          </a:xfrm>
        </p:spPr>
        <p:txBody>
          <a:bodyPr vert="horz" lIns="91440" tIns="45720" rIns="91440" bIns="45720" rtlCol="0" anchor="ctr">
            <a:normAutofit/>
          </a:bodyPr>
          <a:lstStyle/>
          <a:p>
            <a:r>
              <a:rPr lang="en-US" sz="8000">
                <a:solidFill>
                  <a:srgbClr val="FFFFFF"/>
                </a:solidFill>
              </a:rPr>
              <a:t>The Bible</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849963" y="1200152"/>
            <a:ext cx="2816535" cy="4457696"/>
          </a:xfrm>
        </p:spPr>
        <p:txBody>
          <a:bodyPr vert="horz" lIns="91440" tIns="45720" rIns="91440" bIns="45720" rtlCol="0" anchor="ctr">
            <a:normAutofit/>
          </a:bodyPr>
          <a:lstStyle/>
          <a:p>
            <a:pPr algn="r"/>
            <a:r>
              <a:rPr lang="en-US" sz="2800" dirty="0">
                <a:solidFill>
                  <a:srgbClr val="FFFFFF"/>
                </a:solidFill>
              </a:rPr>
              <a:t>Revelation of god to man</a:t>
            </a:r>
          </a:p>
        </p:txBody>
      </p:sp>
      <p:cxnSp>
        <p:nvCxnSpPr>
          <p:cNvPr id="17" name="Straight Connector 16">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F2CB3A4-1229-4A97-891D-99BC8C516A4E}"/>
              </a:ext>
            </a:extLst>
          </p:cNvPr>
          <p:cNvSpPr txBox="1"/>
          <p:nvPr/>
        </p:nvSpPr>
        <p:spPr>
          <a:xfrm>
            <a:off x="9727096" y="6304001"/>
            <a:ext cx="2464904" cy="369333"/>
          </a:xfrm>
          <a:prstGeom prst="rect">
            <a:avLst/>
          </a:prstGeom>
          <a:noFill/>
        </p:spPr>
        <p:txBody>
          <a:bodyPr wrap="square" rtlCol="0">
            <a:spAutoFit/>
          </a:bodyPr>
          <a:lstStyle/>
          <a:p>
            <a:r>
              <a:rPr lang="en-NZ" dirty="0"/>
              <a:t>Mark Rees-Thomas</a:t>
            </a:r>
          </a:p>
        </p:txBody>
      </p:sp>
    </p:spTree>
    <p:extLst>
      <p:ext uri="{BB962C8B-B14F-4D97-AF65-F5344CB8AC3E}">
        <p14:creationId xmlns:p14="http://schemas.microsoft.com/office/powerpoint/2010/main" val="316717206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9305ED8-D39E-4A20-A7CB-7EC58B3E325D}"/>
              </a:ext>
            </a:extLst>
          </p:cNvPr>
          <p:cNvPicPr>
            <a:picLocks noGrp="1" noChangeAspect="1"/>
          </p:cNvPicPr>
          <p:nvPr>
            <p:ph type="pic" sz="quarter" idx="13"/>
          </p:nvPr>
        </p:nvPicPr>
        <p:blipFill>
          <a:blip r:embed="rId3"/>
          <a:stretch>
            <a:fillRect/>
          </a:stretch>
        </p:blipFill>
        <p:spPr>
          <a:xfrm>
            <a:off x="0" y="-896477"/>
            <a:ext cx="13245548" cy="8013558"/>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Definitions</a:t>
            </a:r>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fontScale="55000" lnSpcReduction="20000"/>
          </a:bodyPr>
          <a:lstStyle/>
          <a:p>
            <a:pPr>
              <a:lnSpc>
                <a:spcPct val="90000"/>
              </a:lnSpc>
              <a:spcAft>
                <a:spcPts val="600"/>
              </a:spcAft>
              <a:defRPr/>
            </a:pPr>
            <a:fld id="{9EC71654-96A5-4280-94F3-931C61A9F92C}" type="slidenum">
              <a:rPr lang="en-US" sz="1200">
                <a:solidFill>
                  <a:schemeClr val="tx1"/>
                </a:solidFill>
                <a:latin typeface="Calibri" panose="020F0502020204030204"/>
              </a:rPr>
              <a:pPr>
                <a:lnSpc>
                  <a:spcPct val="90000"/>
                </a:lnSpc>
                <a:spcAft>
                  <a:spcPts val="600"/>
                </a:spcAft>
                <a:defRPr/>
              </a:pPr>
              <a:t>10</a:t>
            </a:fld>
            <a:endParaRPr lang="en-US" sz="1200">
              <a:solidFill>
                <a:schemeClr val="tx1"/>
              </a:solidFill>
              <a:latin typeface="Calibri" panose="020F0502020204030204"/>
            </a:endParaRP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B52F21A-9A7E-4DCA-A98B-B5C030E95A6A}"/>
              </a:ext>
            </a:extLst>
          </p:cNvPr>
          <p:cNvSpPr>
            <a:spLocks noGrp="1"/>
          </p:cNvSpPr>
          <p:nvPr>
            <p:ph idx="1"/>
          </p:nvPr>
        </p:nvSpPr>
        <p:spPr/>
        <p:txBody>
          <a:bodyPr/>
          <a:lstStyle/>
          <a:p>
            <a:endParaRPr lang="en-NZ"/>
          </a:p>
        </p:txBody>
      </p:sp>
      <p:sp>
        <p:nvSpPr>
          <p:cNvPr id="11" name="Content Placeholder 2">
            <a:extLst>
              <a:ext uri="{FF2B5EF4-FFF2-40B4-BE49-F238E27FC236}">
                <a16:creationId xmlns:a16="http://schemas.microsoft.com/office/drawing/2014/main" id="{0287C9D1-1038-4818-BF05-42E0F3BC8826}"/>
              </a:ext>
            </a:extLst>
          </p:cNvPr>
          <p:cNvSpPr txBox="1">
            <a:spLocks/>
          </p:cNvSpPr>
          <p:nvPr/>
        </p:nvSpPr>
        <p:spPr>
          <a:xfrm>
            <a:off x="293988" y="3601297"/>
            <a:ext cx="4914189" cy="3102031"/>
          </a:xfrm>
          <a:prstGeom prst="rect">
            <a:avLst/>
          </a:prstGeom>
        </p:spPr>
        <p:txBody>
          <a:bodyPr vert="horz" lIns="0" tIns="0" rIns="0" bIns="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57400" indent="-2057400">
              <a:buFont typeface="Arial" panose="020B0604020202020204" pitchFamily="34" charset="0"/>
              <a:buNone/>
            </a:pPr>
            <a:r>
              <a:rPr lang="en-NZ" dirty="0">
                <a:solidFill>
                  <a:schemeClr val="bg2">
                    <a:lumMod val="25000"/>
                  </a:schemeClr>
                </a:solidFill>
              </a:rPr>
              <a:t>Revelation	</a:t>
            </a:r>
            <a:r>
              <a:rPr lang="en-US" dirty="0">
                <a:solidFill>
                  <a:schemeClr val="bg2">
                    <a:lumMod val="25000"/>
                  </a:schemeClr>
                </a:solidFill>
              </a:rPr>
              <a:t>the disclosure of what was previously unknown</a:t>
            </a:r>
            <a:endParaRPr lang="en-NZ" dirty="0">
              <a:solidFill>
                <a:schemeClr val="bg2">
                  <a:lumMod val="25000"/>
                </a:schemeClr>
              </a:solidFill>
            </a:endParaRPr>
          </a:p>
          <a:p>
            <a:pPr>
              <a:buFont typeface="Arial" panose="020B0604020202020204" pitchFamily="34" charset="0"/>
              <a:buNone/>
            </a:pPr>
            <a:endParaRPr lang="en-NZ" dirty="0">
              <a:solidFill>
                <a:schemeClr val="bg2">
                  <a:lumMod val="25000"/>
                </a:schemeClr>
              </a:solidFill>
            </a:endParaRPr>
          </a:p>
          <a:p>
            <a:pPr marL="2057400" indent="-2057400">
              <a:buFont typeface="Arial" panose="020B0604020202020204" pitchFamily="34" charset="0"/>
              <a:buNone/>
            </a:pPr>
            <a:r>
              <a:rPr lang="en-NZ" dirty="0">
                <a:solidFill>
                  <a:schemeClr val="bg2">
                    <a:lumMod val="25000"/>
                  </a:schemeClr>
                </a:solidFill>
              </a:rPr>
              <a:t>General Revelation	</a:t>
            </a:r>
            <a:r>
              <a:rPr lang="en-US" dirty="0">
                <a:solidFill>
                  <a:schemeClr val="bg2">
                    <a:lumMod val="25000"/>
                  </a:schemeClr>
                </a:solidFill>
              </a:rPr>
              <a:t>Disclosure of evidence to everyone that God exists and something of what he is like</a:t>
            </a:r>
            <a:endParaRPr lang="en-NZ" dirty="0">
              <a:solidFill>
                <a:schemeClr val="bg2">
                  <a:lumMod val="25000"/>
                </a:schemeClr>
              </a:solidFill>
            </a:endParaRPr>
          </a:p>
          <a:p>
            <a:pPr>
              <a:buFont typeface="Arial" panose="020B0604020202020204" pitchFamily="34" charset="0"/>
              <a:buNone/>
            </a:pPr>
            <a:endParaRPr lang="en-NZ" dirty="0">
              <a:solidFill>
                <a:schemeClr val="bg2">
                  <a:lumMod val="25000"/>
                </a:schemeClr>
              </a:solidFill>
            </a:endParaRPr>
          </a:p>
          <a:p>
            <a:pPr marL="2057400" indent="-2057400">
              <a:buFont typeface="Arial" panose="020B0604020202020204" pitchFamily="34" charset="0"/>
              <a:buNone/>
            </a:pPr>
            <a:r>
              <a:rPr lang="en-NZ" dirty="0">
                <a:solidFill>
                  <a:schemeClr val="bg2">
                    <a:lumMod val="25000"/>
                  </a:schemeClr>
                </a:solidFill>
              </a:rPr>
              <a:t>Special Revelation	</a:t>
            </a:r>
            <a:r>
              <a:rPr lang="en-US" dirty="0">
                <a:solidFill>
                  <a:schemeClr val="bg2">
                    <a:lumMod val="25000"/>
                  </a:schemeClr>
                </a:solidFill>
              </a:rPr>
              <a:t>Informs us that we are separated from God, and that he calls us freely into relationship with him through his Son Jesus Christ</a:t>
            </a:r>
            <a:endParaRPr lang="en-NZ" dirty="0">
              <a:solidFill>
                <a:schemeClr val="bg2">
                  <a:lumMod val="25000"/>
                </a:schemeClr>
              </a:solidFill>
            </a:endParaRPr>
          </a:p>
        </p:txBody>
      </p:sp>
    </p:spTree>
    <p:extLst>
      <p:ext uri="{BB962C8B-B14F-4D97-AF65-F5344CB8AC3E}">
        <p14:creationId xmlns:p14="http://schemas.microsoft.com/office/powerpoint/2010/main" val="961730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External general revelation</a:t>
            </a:r>
          </a:p>
        </p:txBody>
      </p:sp>
      <p:pic>
        <p:nvPicPr>
          <p:cNvPr id="39" name="Content Placeholder 7">
            <a:extLst>
              <a:ext uri="{FF2B5EF4-FFF2-40B4-BE49-F238E27FC236}">
                <a16:creationId xmlns:a16="http://schemas.microsoft.com/office/drawing/2014/main" id="{5C6B57E1-5969-4768-A60A-0CD13ACED159}"/>
              </a:ext>
            </a:extLst>
          </p:cNvPr>
          <p:cNvPicPr>
            <a:picLocks noGrp="1" noChangeAspect="1"/>
          </p:cNvPicPr>
          <p:nvPr>
            <p:ph idx="1"/>
          </p:nvPr>
        </p:nvPicPr>
        <p:blipFill>
          <a:blip r:embed="rId3"/>
          <a:stretch>
            <a:fillRect/>
          </a:stretch>
        </p:blipFill>
        <p:spPr>
          <a:xfrm>
            <a:off x="5883912" y="693079"/>
            <a:ext cx="3816609" cy="5471842"/>
          </a:xfrm>
          <a:prstGeom prst="rect">
            <a:avLst/>
          </a:prstGeom>
        </p:spPr>
      </p:pic>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10257" y="6356350"/>
            <a:ext cx="560009" cy="365125"/>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z="1200">
                <a:solidFill>
                  <a:srgbClr val="898989"/>
                </a:solidFill>
              </a:rPr>
              <a:pPr algn="r">
                <a:lnSpc>
                  <a:spcPct val="90000"/>
                </a:lnSpc>
                <a:spcAft>
                  <a:spcPts val="600"/>
                </a:spcAft>
                <a:defRPr/>
              </a:pPr>
              <a:t>11</a:t>
            </a:fld>
            <a:endParaRPr lang="en-US" sz="1200">
              <a:solidFill>
                <a:srgbClr val="898989"/>
              </a:solidFill>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023D55F-AB29-4372-A7B6-1025742BCEDA}"/>
                  </a:ext>
                </a:extLst>
              </p14:cNvPr>
              <p14:cNvContentPartPr/>
              <p14:nvPr/>
            </p14:nvContentPartPr>
            <p14:xfrm>
              <a:off x="6058658" y="4652106"/>
              <a:ext cx="3384000" cy="1321200"/>
            </p14:xfrm>
          </p:contentPart>
        </mc:Choice>
        <mc:Fallback xmlns="">
          <p:pic>
            <p:nvPicPr>
              <p:cNvPr id="3" name="Ink 2">
                <a:extLst>
                  <a:ext uri="{FF2B5EF4-FFF2-40B4-BE49-F238E27FC236}">
                    <a16:creationId xmlns:a16="http://schemas.microsoft.com/office/drawing/2014/main" id="{6023D55F-AB29-4372-A7B6-1025742BCEDA}"/>
                  </a:ext>
                </a:extLst>
              </p:cNvPr>
              <p:cNvPicPr/>
              <p:nvPr/>
            </p:nvPicPr>
            <p:blipFill>
              <a:blip r:embed="rId5"/>
              <a:stretch>
                <a:fillRect/>
              </a:stretch>
            </p:blipFill>
            <p:spPr>
              <a:xfrm>
                <a:off x="5969018" y="4472466"/>
                <a:ext cx="3563640" cy="1680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8383CF0-87E8-4BA8-B5AB-A7D1A1CCC321}"/>
                  </a:ext>
                </a:extLst>
              </p14:cNvPr>
              <p14:cNvContentPartPr/>
              <p14:nvPr/>
            </p14:nvContentPartPr>
            <p14:xfrm>
              <a:off x="6609428" y="4918852"/>
              <a:ext cx="1181880" cy="50760"/>
            </p14:xfrm>
          </p:contentPart>
        </mc:Choice>
        <mc:Fallback xmlns="">
          <p:pic>
            <p:nvPicPr>
              <p:cNvPr id="5" name="Ink 4">
                <a:extLst>
                  <a:ext uri="{FF2B5EF4-FFF2-40B4-BE49-F238E27FC236}">
                    <a16:creationId xmlns:a16="http://schemas.microsoft.com/office/drawing/2014/main" id="{88383CF0-87E8-4BA8-B5AB-A7D1A1CCC321}"/>
                  </a:ext>
                </a:extLst>
              </p:cNvPr>
              <p:cNvPicPr/>
              <p:nvPr/>
            </p:nvPicPr>
            <p:blipFill>
              <a:blip r:embed="rId7"/>
              <a:stretch>
                <a:fillRect/>
              </a:stretch>
            </p:blipFill>
            <p:spPr>
              <a:xfrm>
                <a:off x="6519788" y="4739212"/>
                <a:ext cx="1361520" cy="410400"/>
              </a:xfrm>
              <a:prstGeom prst="rect">
                <a:avLst/>
              </a:prstGeom>
            </p:spPr>
          </p:pic>
        </mc:Fallback>
      </mc:AlternateContent>
    </p:spTree>
    <p:extLst>
      <p:ext uri="{BB962C8B-B14F-4D97-AF65-F5344CB8AC3E}">
        <p14:creationId xmlns:p14="http://schemas.microsoft.com/office/powerpoint/2010/main" val="2152320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5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5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5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35020" y="685800"/>
            <a:ext cx="2780271" cy="5105400"/>
          </a:xfrm>
          <a:prstGeom prst="ellipse">
            <a:avLst/>
          </a:prstGeom>
        </p:spPr>
        <p:txBody>
          <a:bodyPr vert="horz" lIns="91440" tIns="45720" rIns="91440" bIns="45720" rtlCol="0" anchor="ctr">
            <a:normAutofit/>
          </a:bodyPr>
          <a:lstStyle/>
          <a:p>
            <a:r>
              <a:rPr lang="en-US" sz="2200">
                <a:solidFill>
                  <a:srgbClr val="FFFFFF"/>
                </a:solidFill>
              </a:rPr>
              <a:t>External general revelation</a:t>
            </a: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265568" y="6309360"/>
            <a:ext cx="1088231" cy="365125"/>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z="1200">
                <a:solidFill>
                  <a:prstClr val="black">
                    <a:tint val="75000"/>
                  </a:prstClr>
                </a:solidFill>
              </a:rPr>
              <a:pPr algn="r">
                <a:lnSpc>
                  <a:spcPct val="90000"/>
                </a:lnSpc>
                <a:spcAft>
                  <a:spcPts val="600"/>
                </a:spcAft>
                <a:defRPr/>
              </a:pPr>
              <a:t>12</a:t>
            </a:fld>
            <a:endParaRPr lang="en-US" sz="1200">
              <a:solidFill>
                <a:prstClr val="black">
                  <a:tint val="75000"/>
                </a:prstClr>
              </a:solidFill>
            </a:endParaRPr>
          </a:p>
        </p:txBody>
      </p:sp>
      <p:graphicFrame>
        <p:nvGraphicFramePr>
          <p:cNvPr id="48" name="Content Placeholder 2">
            <a:extLst>
              <a:ext uri="{FF2B5EF4-FFF2-40B4-BE49-F238E27FC236}">
                <a16:creationId xmlns:a16="http://schemas.microsoft.com/office/drawing/2014/main" id="{A6A52B69-71B1-4CC4-8413-EAA401772705}"/>
              </a:ext>
            </a:extLst>
          </p:cNvPr>
          <p:cNvGraphicFramePr/>
          <p:nvPr>
            <p:extLst>
              <p:ext uri="{D42A27DB-BD31-4B8C-83A1-F6EECF244321}">
                <p14:modId xmlns:p14="http://schemas.microsoft.com/office/powerpoint/2010/main" val="212144382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714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40079" y="2023236"/>
            <a:ext cx="3659777" cy="2820908"/>
          </a:xfrm>
          <a:prstGeom prst="ellipse">
            <a:avLst/>
          </a:prstGeom>
        </p:spPr>
        <p:txBody>
          <a:bodyPr vert="horz" lIns="91440" tIns="45720" rIns="91440" bIns="45720" rtlCol="0" anchor="ctr">
            <a:normAutofit/>
          </a:bodyPr>
          <a:lstStyle/>
          <a:p>
            <a:r>
              <a:rPr lang="en-US" sz="3100" kern="1200">
                <a:solidFill>
                  <a:srgbClr val="FFFFFF"/>
                </a:solidFill>
                <a:latin typeface="+mj-lt"/>
                <a:ea typeface="+mj-ea"/>
                <a:cs typeface="+mj-cs"/>
              </a:rPr>
              <a:t>External general revelation</a:t>
            </a: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mtClean="0">
                <a:solidFill>
                  <a:srgbClr val="898989"/>
                </a:solidFill>
              </a:rPr>
              <a:pPr algn="r">
                <a:lnSpc>
                  <a:spcPct val="90000"/>
                </a:lnSpc>
                <a:spcAft>
                  <a:spcPts val="600"/>
                </a:spcAft>
                <a:defRPr/>
              </a:pPr>
              <a:t>13</a:t>
            </a:fld>
            <a:endParaRPr lang="en-US">
              <a:solidFill>
                <a:srgbClr val="898989"/>
              </a:solidFill>
            </a:endParaRPr>
          </a:p>
        </p:txBody>
      </p:sp>
      <p:graphicFrame>
        <p:nvGraphicFramePr>
          <p:cNvPr id="15" name="Content Placeholder 2">
            <a:extLst>
              <a:ext uri="{FF2B5EF4-FFF2-40B4-BE49-F238E27FC236}">
                <a16:creationId xmlns:a16="http://schemas.microsoft.com/office/drawing/2014/main" id="{9F7E0985-E826-4594-ACDD-BCF2AC40C78A}"/>
              </a:ext>
            </a:extLst>
          </p:cNvPr>
          <p:cNvGraphicFramePr/>
          <p:nvPr>
            <p:extLst>
              <p:ext uri="{D42A27DB-BD31-4B8C-83A1-F6EECF244321}">
                <p14:modId xmlns:p14="http://schemas.microsoft.com/office/powerpoint/2010/main" val="2372639940"/>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1EAAF6E3-E351-4B17-ADEA-86C09DFB6294}"/>
              </a:ext>
            </a:extLst>
          </p:cNvPr>
          <p:cNvSpPr txBox="1"/>
          <p:nvPr/>
        </p:nvSpPr>
        <p:spPr>
          <a:xfrm>
            <a:off x="6086999" y="3686356"/>
            <a:ext cx="5797164" cy="2893100"/>
          </a:xfrm>
          <a:prstGeom prst="rect">
            <a:avLst/>
          </a:prstGeom>
          <a:noFill/>
        </p:spPr>
        <p:txBody>
          <a:bodyPr wrap="square" rtlCol="0">
            <a:spAutoFit/>
          </a:bodyPr>
          <a:lstStyle/>
          <a:p>
            <a:pPr marL="536575" lvl="0" indent="-536575">
              <a:spcAft>
                <a:spcPts val="600"/>
              </a:spcAft>
              <a:buClr>
                <a:srgbClr val="0072C7"/>
              </a:buClr>
              <a:buFont typeface="Courier New" panose="02070309020205020404" pitchFamily="49" charset="0"/>
              <a:buChar char="o"/>
            </a:pPr>
            <a:r>
              <a:rPr lang="en-US" sz="2400" dirty="0">
                <a:solidFill>
                  <a:schemeClr val="accent4">
                    <a:lumMod val="75000"/>
                  </a:schemeClr>
                </a:solidFill>
              </a:rPr>
              <a:t>Location and language are no barrier to the General Revelation of God.</a:t>
            </a:r>
            <a:endParaRPr lang="en-NZ" sz="2400" dirty="0">
              <a:solidFill>
                <a:schemeClr val="accent4">
                  <a:lumMod val="75000"/>
                </a:schemeClr>
              </a:solidFill>
            </a:endParaRPr>
          </a:p>
          <a:p>
            <a:pPr marL="536575" lvl="0" indent="-536575">
              <a:spcAft>
                <a:spcPts val="600"/>
              </a:spcAft>
              <a:buClr>
                <a:srgbClr val="0072C7"/>
              </a:buClr>
              <a:buFont typeface="Courier New" panose="02070309020205020404" pitchFamily="49" charset="0"/>
              <a:buChar char="o"/>
            </a:pPr>
            <a:r>
              <a:rPr lang="en-US" sz="2400" dirty="0">
                <a:solidFill>
                  <a:schemeClr val="accent4">
                    <a:lumMod val="75000"/>
                  </a:schemeClr>
                </a:solidFill>
              </a:rPr>
              <a:t>The Heavens have a ‘voice’. </a:t>
            </a:r>
          </a:p>
          <a:p>
            <a:pPr marL="536575" lvl="0" indent="-536575">
              <a:spcAft>
                <a:spcPts val="600"/>
              </a:spcAft>
              <a:buClr>
                <a:srgbClr val="0072C7"/>
              </a:buClr>
              <a:buFont typeface="Courier New" panose="02070309020205020404" pitchFamily="49" charset="0"/>
              <a:buChar char="o"/>
            </a:pPr>
            <a:r>
              <a:rPr lang="en-US" sz="2400" dirty="0">
                <a:solidFill>
                  <a:schemeClr val="accent4">
                    <a:lumMod val="75000"/>
                  </a:schemeClr>
                </a:solidFill>
              </a:rPr>
              <a:t>Whoever looks at creation has to actively suppress the message</a:t>
            </a:r>
          </a:p>
          <a:p>
            <a:pPr marL="536575" lvl="0" indent="-536575">
              <a:spcAft>
                <a:spcPts val="600"/>
              </a:spcAft>
              <a:buClr>
                <a:srgbClr val="0072C7"/>
              </a:buClr>
              <a:buFont typeface="Courier New" panose="02070309020205020404" pitchFamily="49" charset="0"/>
              <a:buChar char="o"/>
            </a:pPr>
            <a:r>
              <a:rPr lang="en-US" sz="2400" dirty="0">
                <a:solidFill>
                  <a:schemeClr val="accent4">
                    <a:lumMod val="75000"/>
                  </a:schemeClr>
                </a:solidFill>
              </a:rPr>
              <a:t>The message is not hidden</a:t>
            </a:r>
          </a:p>
          <a:p>
            <a:endParaRPr lang="en-NZ" dirty="0"/>
          </a:p>
        </p:txBody>
      </p:sp>
    </p:spTree>
    <p:extLst>
      <p:ext uri="{BB962C8B-B14F-4D97-AF65-F5344CB8AC3E}">
        <p14:creationId xmlns:p14="http://schemas.microsoft.com/office/powerpoint/2010/main" val="3631163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977A-3003-4B53-8CF4-41C1F5598A95}"/>
              </a:ext>
            </a:extLst>
          </p:cNvPr>
          <p:cNvSpPr>
            <a:spLocks noGrp="1"/>
          </p:cNvSpPr>
          <p:nvPr>
            <p:ph type="title"/>
          </p:nvPr>
        </p:nvSpPr>
        <p:spPr>
          <a:xfrm>
            <a:off x="515938" y="499595"/>
            <a:ext cx="4937211" cy="1325563"/>
          </a:xfrm>
        </p:spPr>
        <p:txBody>
          <a:bodyPr/>
          <a:lstStyle/>
          <a:p>
            <a:r>
              <a:rPr lang="en-NZ"/>
              <a:t>Evidence of the creator</a:t>
            </a:r>
            <a:endParaRPr lang="en-NZ" dirty="0"/>
          </a:p>
        </p:txBody>
      </p:sp>
      <p:sp>
        <p:nvSpPr>
          <p:cNvPr id="3" name="Content Placeholder 2">
            <a:extLst>
              <a:ext uri="{FF2B5EF4-FFF2-40B4-BE49-F238E27FC236}">
                <a16:creationId xmlns:a16="http://schemas.microsoft.com/office/drawing/2014/main" id="{388A4170-06F6-4F7B-B305-850EDEA2DD44}"/>
              </a:ext>
            </a:extLst>
          </p:cNvPr>
          <p:cNvSpPr>
            <a:spLocks noGrp="1"/>
          </p:cNvSpPr>
          <p:nvPr>
            <p:ph idx="1"/>
          </p:nvPr>
        </p:nvSpPr>
        <p:spPr>
          <a:xfrm>
            <a:off x="538960" y="1825625"/>
            <a:ext cx="4914189" cy="4351338"/>
          </a:xfrm>
        </p:spPr>
        <p:txBody>
          <a:bodyPr/>
          <a:lstStyle/>
          <a:p>
            <a:pPr marL="0" indent="0">
              <a:buNone/>
            </a:pPr>
            <a:r>
              <a:rPr lang="en-NZ" b="1">
                <a:solidFill>
                  <a:schemeClr val="bg2">
                    <a:lumMod val="50000"/>
                  </a:schemeClr>
                </a:solidFill>
              </a:rPr>
              <a:t>Mathematical Consistency</a:t>
            </a:r>
          </a:p>
          <a:p>
            <a:pPr marL="0" indent="0" algn="ctr">
              <a:buNone/>
            </a:pPr>
            <a:r>
              <a:rPr lang="en-US">
                <a:latin typeface="Calibri" panose="020F0502020204030204" pitchFamily="34" charset="0"/>
                <a:ea typeface="Times New Roman" panose="02020603050405020304" pitchFamily="18" charset="0"/>
              </a:rPr>
              <a:t>“…</a:t>
            </a:r>
            <a:r>
              <a:rPr lang="en-US" i="1">
                <a:latin typeface="Calibri" panose="020F0502020204030204" pitchFamily="34" charset="0"/>
                <a:ea typeface="Times New Roman" panose="02020603050405020304" pitchFamily="18" charset="0"/>
              </a:rPr>
              <a:t>mathematicians aren’t making up what they do… The mathematician’s task isn’t to event it – he can’t – but to discover it and describe it for our benefit and God’s glory”</a:t>
            </a:r>
          </a:p>
          <a:p>
            <a:pPr marL="0" indent="0" algn="ctr">
              <a:buNone/>
            </a:pPr>
            <a:endParaRPr lang="en-US" i="1">
              <a:latin typeface="Calibri" panose="020F0502020204030204" pitchFamily="34" charset="0"/>
            </a:endParaRPr>
          </a:p>
          <a:p>
            <a:pPr marL="0" indent="0" algn="ctr">
              <a:buNone/>
            </a:pPr>
            <a:r>
              <a:rPr lang="en-US" i="1">
                <a:latin typeface="Calibri" panose="020F0502020204030204" pitchFamily="34" charset="0"/>
              </a:rPr>
              <a:t>“There is no way that the atheist can account for the fact that the physical world, the mind, and mathematics, make such a perfect fit together”</a:t>
            </a:r>
          </a:p>
          <a:p>
            <a:pPr marL="0" indent="0" algn="ctr">
              <a:buNone/>
            </a:pPr>
            <a:endParaRPr lang="en-US">
              <a:solidFill>
                <a:srgbClr val="FF0000"/>
              </a:solidFill>
              <a:latin typeface="Calibri" panose="020F0502020204030204" pitchFamily="34" charset="0"/>
            </a:endParaRPr>
          </a:p>
          <a:p>
            <a:pPr marL="0" indent="0" algn="ctr">
              <a:buNone/>
            </a:pPr>
            <a:r>
              <a:rPr lang="en-US">
                <a:solidFill>
                  <a:srgbClr val="FF0000"/>
                </a:solidFill>
                <a:latin typeface="Calibri" panose="020F0502020204030204" pitchFamily="34" charset="0"/>
              </a:rPr>
              <a:t>David Anderson</a:t>
            </a:r>
            <a:endParaRPr lang="en-NZ">
              <a:solidFill>
                <a:srgbClr val="FF0000"/>
              </a:solidFill>
              <a:latin typeface="Calibri" panose="020F0502020204030204" pitchFamily="34" charset="0"/>
            </a:endParaRPr>
          </a:p>
          <a:p>
            <a:pPr marL="0" indent="0">
              <a:buNone/>
            </a:pPr>
            <a:endParaRPr lang="en-NZ" dirty="0"/>
          </a:p>
        </p:txBody>
      </p:sp>
      <p:sp>
        <p:nvSpPr>
          <p:cNvPr id="4" name="Slide Number Placeholder 3">
            <a:extLst>
              <a:ext uri="{FF2B5EF4-FFF2-40B4-BE49-F238E27FC236}">
                <a16:creationId xmlns:a16="http://schemas.microsoft.com/office/drawing/2014/main" id="{A49692C6-CA84-4EE1-8DAC-0DB024F53C47}"/>
              </a:ext>
            </a:extLst>
          </p:cNvPr>
          <p:cNvSpPr>
            <a:spLocks noGrp="1"/>
          </p:cNvSpPr>
          <p:nvPr>
            <p:ph type="sldNum" sz="quarter" idx="12"/>
          </p:nvPr>
        </p:nvSpPr>
        <p:spPr>
          <a:xfrm>
            <a:off x="11363696" y="6455739"/>
            <a:ext cx="294460" cy="187367"/>
          </a:xfrm>
        </p:spPr>
        <p:txBody>
          <a:bodyPr/>
          <a:lstStyle/>
          <a:p>
            <a:fld id="{9EC71654-96A5-4280-94F3-931C61A9F92C}" type="slidenum">
              <a:rPr lang="en-US" noProof="0" smtClean="0"/>
              <a:pPr/>
              <a:t>14</a:t>
            </a:fld>
            <a:endParaRPr lang="en-US" noProof="0"/>
          </a:p>
        </p:txBody>
      </p:sp>
      <p:pic>
        <p:nvPicPr>
          <p:cNvPr id="9" name="Picture Placeholder 8">
            <a:extLst>
              <a:ext uri="{FF2B5EF4-FFF2-40B4-BE49-F238E27FC236}">
                <a16:creationId xmlns:a16="http://schemas.microsoft.com/office/drawing/2014/main" id="{074D1B3A-F1C0-4560-8149-5DE3375EC18F}"/>
              </a:ext>
            </a:extLst>
          </p:cNvPr>
          <p:cNvPicPr>
            <a:picLocks noGrp="1" noChangeAspect="1"/>
          </p:cNvPicPr>
          <p:nvPr>
            <p:ph type="pic" sz="quarter" idx="13"/>
          </p:nvPr>
        </p:nvPicPr>
        <p:blipFill>
          <a:blip r:embed="rId2"/>
          <a:srcRect/>
          <a:stretch>
            <a:fillRect/>
          </a:stretch>
        </p:blipFill>
        <p:spPr>
          <a:xfrm>
            <a:off x="5455212" y="988536"/>
            <a:ext cx="4884848" cy="4884848"/>
          </a:xfrm>
        </p:spPr>
      </p:pic>
    </p:spTree>
    <p:extLst>
      <p:ext uri="{BB962C8B-B14F-4D97-AF65-F5344CB8AC3E}">
        <p14:creationId xmlns:p14="http://schemas.microsoft.com/office/powerpoint/2010/main" val="3991235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A790-2924-4543-995F-71B26334A6F2}"/>
              </a:ext>
            </a:extLst>
          </p:cNvPr>
          <p:cNvSpPr>
            <a:spLocks noGrp="1"/>
          </p:cNvSpPr>
          <p:nvPr>
            <p:ph type="title"/>
          </p:nvPr>
        </p:nvSpPr>
        <p:spPr/>
        <p:txBody>
          <a:bodyPr/>
          <a:lstStyle/>
          <a:p>
            <a:r>
              <a:rPr lang="en-NZ" dirty="0"/>
              <a:t>Evidence of the creator</a:t>
            </a:r>
          </a:p>
        </p:txBody>
      </p:sp>
      <p:sp>
        <p:nvSpPr>
          <p:cNvPr id="3" name="Slide Number Placeholder 2">
            <a:extLst>
              <a:ext uri="{FF2B5EF4-FFF2-40B4-BE49-F238E27FC236}">
                <a16:creationId xmlns:a16="http://schemas.microsoft.com/office/drawing/2014/main" id="{67F14B41-93F4-46A3-B9DE-C05F599C9473}"/>
              </a:ext>
            </a:extLst>
          </p:cNvPr>
          <p:cNvSpPr>
            <a:spLocks noGrp="1"/>
          </p:cNvSpPr>
          <p:nvPr>
            <p:ph type="sldNum" sz="quarter" idx="12"/>
          </p:nvPr>
        </p:nvSpPr>
        <p:spPr/>
        <p:txBody>
          <a:bodyPr/>
          <a:lstStyle/>
          <a:p>
            <a:fld id="{9EC71654-96A5-4280-94F3-931C61A9F92C}" type="slidenum">
              <a:rPr lang="en-US" noProof="0" smtClean="0"/>
              <a:pPr/>
              <a:t>15</a:t>
            </a:fld>
            <a:endParaRPr lang="en-US" noProof="0"/>
          </a:p>
        </p:txBody>
      </p:sp>
      <p:sp>
        <p:nvSpPr>
          <p:cNvPr id="4" name="Content Placeholder 2">
            <a:extLst>
              <a:ext uri="{FF2B5EF4-FFF2-40B4-BE49-F238E27FC236}">
                <a16:creationId xmlns:a16="http://schemas.microsoft.com/office/drawing/2014/main" id="{E3F70E52-69CE-42B3-BE58-44B3DA601A4B}"/>
              </a:ext>
            </a:extLst>
          </p:cNvPr>
          <p:cNvSpPr txBox="1">
            <a:spLocks/>
          </p:cNvSpPr>
          <p:nvPr/>
        </p:nvSpPr>
        <p:spPr>
          <a:xfrm>
            <a:off x="839957" y="1443798"/>
            <a:ext cx="3888432" cy="6480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Fibonacci Sequence</a:t>
            </a:r>
            <a:endParaRPr lang="en-NZ" b="1" dirty="0">
              <a:solidFill>
                <a:srgbClr val="FF0000"/>
              </a:solidFill>
            </a:endParaRPr>
          </a:p>
        </p:txBody>
      </p:sp>
      <p:sp>
        <p:nvSpPr>
          <p:cNvPr id="5" name="Rectangle 4">
            <a:extLst>
              <a:ext uri="{FF2B5EF4-FFF2-40B4-BE49-F238E27FC236}">
                <a16:creationId xmlns:a16="http://schemas.microsoft.com/office/drawing/2014/main" id="{8DB4B285-4360-4FCD-AC6F-FB914D777712}"/>
              </a:ext>
            </a:extLst>
          </p:cNvPr>
          <p:cNvSpPr/>
          <p:nvPr/>
        </p:nvSpPr>
        <p:spPr>
          <a:xfrm>
            <a:off x="4273271" y="1523310"/>
            <a:ext cx="3390672"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rPr>
              <a:t>0, 1, 1, 2, 3, 5, 8, 13, 21, 34, 55, 89</a:t>
            </a:r>
            <a:endParaRPr lang="en-NZ" dirty="0"/>
          </a:p>
        </p:txBody>
      </p:sp>
      <p:pic>
        <p:nvPicPr>
          <p:cNvPr id="6" name="Picture 5">
            <a:extLst>
              <a:ext uri="{FF2B5EF4-FFF2-40B4-BE49-F238E27FC236}">
                <a16:creationId xmlns:a16="http://schemas.microsoft.com/office/drawing/2014/main" id="{1472F0BE-2B6F-4131-B76A-1DD706B43B0A}"/>
              </a:ext>
            </a:extLst>
          </p:cNvPr>
          <p:cNvPicPr/>
          <p:nvPr/>
        </p:nvPicPr>
        <p:blipFill>
          <a:blip r:embed="rId2"/>
          <a:stretch>
            <a:fillRect/>
          </a:stretch>
        </p:blipFill>
        <p:spPr>
          <a:xfrm>
            <a:off x="1002855" y="2305782"/>
            <a:ext cx="3220720" cy="2004060"/>
          </a:xfrm>
          <a:prstGeom prst="rect">
            <a:avLst/>
          </a:prstGeom>
        </p:spPr>
      </p:pic>
      <p:pic>
        <p:nvPicPr>
          <p:cNvPr id="7" name="Picture 6">
            <a:extLst>
              <a:ext uri="{FF2B5EF4-FFF2-40B4-BE49-F238E27FC236}">
                <a16:creationId xmlns:a16="http://schemas.microsoft.com/office/drawing/2014/main" id="{6AAC403F-0A9F-4CED-A8F7-CA5383873F1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75250" y="2305781"/>
            <a:ext cx="1520749" cy="2004059"/>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8CBFDA2D-8BEA-46A9-A04F-D4C6B328BDC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782324" y="2305781"/>
            <a:ext cx="2361675" cy="2004059"/>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C8F0BB9F-0552-4445-BD4E-940B66426177}"/>
              </a:ext>
            </a:extLst>
          </p:cNvPr>
          <p:cNvPicPr/>
          <p:nvPr/>
        </p:nvPicPr>
        <p:blipFill rotWithShape="1">
          <a:blip r:embed="rId5" cstate="print">
            <a:extLst>
              <a:ext uri="{28A0092B-C50C-407E-A947-70E740481C1C}">
                <a14:useLocalDpi xmlns:a14="http://schemas.microsoft.com/office/drawing/2010/main" val="0"/>
              </a:ext>
            </a:extLst>
          </a:blip>
          <a:srcRect t="7170" b="6766"/>
          <a:stretch/>
        </p:blipFill>
        <p:spPr bwMode="auto">
          <a:xfrm>
            <a:off x="1041613" y="4655825"/>
            <a:ext cx="2576195" cy="166243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3670D79A-BAC9-4CA2-8146-DCB2197704F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073977" y="4662628"/>
            <a:ext cx="2575560" cy="1717675"/>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9755D856-E176-4A3E-9B08-1370CA1F197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436272" y="4731676"/>
            <a:ext cx="1348132" cy="1586579"/>
          </a:xfrm>
          <a:prstGeom prst="rect">
            <a:avLst/>
          </a:prstGeom>
        </p:spPr>
      </p:pic>
    </p:spTree>
    <p:extLst>
      <p:ext uri="{BB962C8B-B14F-4D97-AF65-F5344CB8AC3E}">
        <p14:creationId xmlns:p14="http://schemas.microsoft.com/office/powerpoint/2010/main" val="1919084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750242" y="632990"/>
            <a:ext cx="4062643" cy="1043409"/>
          </a:xfrm>
          <a:prstGeom prst="ellipse">
            <a:avLst/>
          </a:prstGeom>
        </p:spPr>
        <p:txBody>
          <a:bodyPr vert="horz" lIns="91440" tIns="45720" rIns="91440" bIns="45720" rtlCol="0" anchor="ctr">
            <a:normAutofit/>
          </a:bodyPr>
          <a:lstStyle/>
          <a:p>
            <a:r>
              <a:rPr lang="en-US" sz="2000" kern="1200">
                <a:solidFill>
                  <a:schemeClr val="tx1"/>
                </a:solidFill>
                <a:latin typeface="+mj-lt"/>
                <a:ea typeface="+mj-ea"/>
                <a:cs typeface="+mj-cs"/>
              </a:rPr>
              <a:t>External general revelation</a:t>
            </a:r>
          </a:p>
        </p:txBody>
      </p:sp>
      <p:sp>
        <p:nvSpPr>
          <p:cNvPr id="59" name="Content Placeholder 58">
            <a:extLst>
              <a:ext uri="{FF2B5EF4-FFF2-40B4-BE49-F238E27FC236}">
                <a16:creationId xmlns:a16="http://schemas.microsoft.com/office/drawing/2014/main" id="{B21C2DAC-8769-4AC0-B49E-7BC77B6577B7}"/>
              </a:ext>
            </a:extLst>
          </p:cNvPr>
          <p:cNvSpPr>
            <a:spLocks noGrp="1"/>
          </p:cNvSpPr>
          <p:nvPr>
            <p:ph idx="1"/>
          </p:nvPr>
        </p:nvSpPr>
        <p:spPr>
          <a:xfrm>
            <a:off x="518474" y="1774372"/>
            <a:ext cx="4064409" cy="2754086"/>
          </a:xfrm>
        </p:spPr>
        <p:txBody>
          <a:bodyPr vert="horz" lIns="91440" tIns="45720" rIns="91440" bIns="45720" rtlCol="0" anchor="t">
            <a:normAutofit/>
          </a:bodyPr>
          <a:lstStyle/>
          <a:p>
            <a:endParaRPr lang="en-US" sz="180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spcAft>
                <a:spcPts val="600"/>
              </a:spcAft>
              <a:defRPr/>
            </a:pPr>
            <a:fld id="{9EC71654-96A5-4280-94F3-931C61A9F92C}" type="slidenum">
              <a:rPr lang="en-US" sz="1500">
                <a:solidFill>
                  <a:srgbClr val="FFFFFF"/>
                </a:solidFill>
              </a:rPr>
              <a:pPr>
                <a:spcAft>
                  <a:spcPts val="600"/>
                </a:spcAft>
                <a:defRPr/>
              </a:pPr>
              <a:t>16</a:t>
            </a:fld>
            <a:endParaRPr lang="en-US" sz="1500">
              <a:solidFill>
                <a:srgbClr val="FFFFFF"/>
              </a:solidFill>
            </a:endParaRPr>
          </a:p>
        </p:txBody>
      </p:sp>
      <p:sp>
        <p:nvSpPr>
          <p:cNvPr id="3" name="TextBox 2">
            <a:extLst>
              <a:ext uri="{FF2B5EF4-FFF2-40B4-BE49-F238E27FC236}">
                <a16:creationId xmlns:a16="http://schemas.microsoft.com/office/drawing/2014/main" id="{FC013E2E-9556-475F-8BEE-920EB7BEBE61}"/>
              </a:ext>
            </a:extLst>
          </p:cNvPr>
          <p:cNvSpPr txBox="1"/>
          <p:nvPr/>
        </p:nvSpPr>
        <p:spPr>
          <a:xfrm>
            <a:off x="6669248" y="1019730"/>
            <a:ext cx="4253218" cy="3693319"/>
          </a:xfrm>
          <a:prstGeom prst="rect">
            <a:avLst/>
          </a:prstGeom>
          <a:noFill/>
        </p:spPr>
        <p:txBody>
          <a:bodyPr wrap="square" rtlCol="0">
            <a:spAutoFit/>
          </a:bodyPr>
          <a:lstStyle/>
          <a:p>
            <a:r>
              <a:rPr lang="en-US" dirty="0"/>
              <a:t>“The wrath of God is being revealed from heaven against all the godlessness and wickedness of men who suppress the truth by their wickedness, since what may be known about God is plain to them, because God has made it plain to them. For since the creation of the world God’s invisible qualities – his eternal power and divine nature – have been clearly seen, being understood from what has been made, so that men are without excuse.”</a:t>
            </a:r>
          </a:p>
          <a:p>
            <a:endParaRPr lang="en-US" dirty="0"/>
          </a:p>
          <a:p>
            <a:r>
              <a:rPr lang="en-US" i="1" dirty="0"/>
              <a:t>Romans 1:19-20</a:t>
            </a:r>
            <a:endParaRPr lang="en-NZ" i="1" dirty="0"/>
          </a:p>
        </p:txBody>
      </p:sp>
    </p:spTree>
    <p:extLst>
      <p:ext uri="{BB962C8B-B14F-4D97-AF65-F5344CB8AC3E}">
        <p14:creationId xmlns:p14="http://schemas.microsoft.com/office/powerpoint/2010/main" val="728804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46351" y="433545"/>
            <a:ext cx="11139854" cy="930447"/>
          </a:xfrm>
          <a:prstGeom prst="ellipse">
            <a:avLst/>
          </a:prstGeom>
        </p:spPr>
        <p:txBody>
          <a:bodyPr vert="horz" lIns="91440" tIns="45720" rIns="91440" bIns="45720" rtlCol="0" anchor="b">
            <a:normAutofit/>
          </a:bodyPr>
          <a:lstStyle/>
          <a:p>
            <a:pPr algn="ctr"/>
            <a:r>
              <a:rPr lang="en-US" sz="3800">
                <a:solidFill>
                  <a:srgbClr val="FFFFFF"/>
                </a:solidFill>
              </a:rPr>
              <a:t>internal general revelation</a:t>
            </a:r>
          </a:p>
        </p:txBody>
      </p:sp>
      <p:cxnSp>
        <p:nvCxnSpPr>
          <p:cNvPr id="23" name="Straight Connector 2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8603343" y="6522430"/>
            <a:ext cx="2743200" cy="347472"/>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z="1100">
                <a:solidFill>
                  <a:srgbClr val="898989"/>
                </a:solidFill>
              </a:rPr>
              <a:pPr algn="r">
                <a:lnSpc>
                  <a:spcPct val="90000"/>
                </a:lnSpc>
                <a:spcAft>
                  <a:spcPts val="600"/>
                </a:spcAft>
                <a:defRPr/>
              </a:pPr>
              <a:t>17</a:t>
            </a:fld>
            <a:endParaRPr lang="en-US" sz="1100">
              <a:solidFill>
                <a:srgbClr val="898989"/>
              </a:solidFill>
            </a:endParaRPr>
          </a:p>
        </p:txBody>
      </p:sp>
      <p:sp>
        <p:nvSpPr>
          <p:cNvPr id="13" name="TextBox 12">
            <a:extLst>
              <a:ext uri="{FF2B5EF4-FFF2-40B4-BE49-F238E27FC236}">
                <a16:creationId xmlns:a16="http://schemas.microsoft.com/office/drawing/2014/main" id="{FF123401-4247-4A62-83C0-CEF588F3D2DC}"/>
              </a:ext>
            </a:extLst>
          </p:cNvPr>
          <p:cNvSpPr txBox="1"/>
          <p:nvPr/>
        </p:nvSpPr>
        <p:spPr>
          <a:xfrm>
            <a:off x="6619461" y="2812774"/>
            <a:ext cx="4727073" cy="1887696"/>
          </a:xfrm>
          <a:prstGeom prst="rect">
            <a:avLst/>
          </a:prstGeom>
          <a:noFill/>
        </p:spPr>
        <p:txBody>
          <a:bodyPr wrap="square" rtlCol="0">
            <a:spAutoFit/>
          </a:bodyPr>
          <a:lstStyle/>
          <a:p>
            <a:pPr algn="ctr">
              <a:spcAft>
                <a:spcPts val="1000"/>
              </a:spcAft>
            </a:pPr>
            <a:r>
              <a:rPr lang="en-NZ" sz="2000" dirty="0"/>
              <a:t>“He has also set eternity in the human heart, yet no one can fathom what God has done from beginning to end”</a:t>
            </a:r>
          </a:p>
          <a:p>
            <a:pPr>
              <a:spcAft>
                <a:spcPts val="1000"/>
              </a:spcAft>
            </a:pPr>
            <a:endParaRPr lang="en-NZ" sz="2000" dirty="0"/>
          </a:p>
          <a:p>
            <a:pPr algn="ctr">
              <a:spcAft>
                <a:spcPts val="1000"/>
              </a:spcAft>
            </a:pPr>
            <a:r>
              <a:rPr lang="en-NZ" sz="2000" dirty="0"/>
              <a:t>Ecclesiastes 3:11</a:t>
            </a:r>
          </a:p>
        </p:txBody>
      </p:sp>
      <p:sp>
        <p:nvSpPr>
          <p:cNvPr id="11" name="TextBox 10">
            <a:extLst>
              <a:ext uri="{FF2B5EF4-FFF2-40B4-BE49-F238E27FC236}">
                <a16:creationId xmlns:a16="http://schemas.microsoft.com/office/drawing/2014/main" id="{35765469-E653-477C-B26D-12F8BBAE5F84}"/>
              </a:ext>
            </a:extLst>
          </p:cNvPr>
          <p:cNvSpPr txBox="1"/>
          <p:nvPr/>
        </p:nvSpPr>
        <p:spPr>
          <a:xfrm>
            <a:off x="845466" y="2596836"/>
            <a:ext cx="4727073" cy="3734356"/>
          </a:xfrm>
          <a:prstGeom prst="rect">
            <a:avLst/>
          </a:prstGeom>
          <a:noFill/>
        </p:spPr>
        <p:txBody>
          <a:bodyPr wrap="square" rtlCol="0">
            <a:spAutoFit/>
          </a:bodyPr>
          <a:lstStyle/>
          <a:p>
            <a:pPr algn="ctr">
              <a:spcAft>
                <a:spcPts val="1000"/>
              </a:spcAft>
            </a:pPr>
            <a:r>
              <a:rPr lang="en-NZ" sz="2000" dirty="0"/>
              <a:t>“Indeed when  Gentiles, who do not have the law, do by nature things required by the law, they are a law for themselves, even though they do not have the law. They show that the requirements of the law are written on their hearts, their consciences also bearing witness, and their thoughts sometimes accusing them and at other times even defending them.”</a:t>
            </a:r>
          </a:p>
          <a:p>
            <a:pPr>
              <a:spcAft>
                <a:spcPts val="1000"/>
              </a:spcAft>
            </a:pPr>
            <a:endParaRPr lang="en-NZ" sz="2000" dirty="0"/>
          </a:p>
          <a:p>
            <a:pPr algn="ctr">
              <a:spcAft>
                <a:spcPts val="1000"/>
              </a:spcAft>
            </a:pPr>
            <a:r>
              <a:rPr lang="en-NZ" sz="2000" dirty="0"/>
              <a:t>Romans 2:14-15</a:t>
            </a:r>
          </a:p>
        </p:txBody>
      </p:sp>
    </p:spTree>
    <p:extLst>
      <p:ext uri="{BB962C8B-B14F-4D97-AF65-F5344CB8AC3E}">
        <p14:creationId xmlns:p14="http://schemas.microsoft.com/office/powerpoint/2010/main" val="283281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742950" y="742951"/>
            <a:ext cx="3476625" cy="4962524"/>
          </a:xfrm>
          <a:prstGeom prst="ellipse">
            <a:avLst/>
          </a:prstGeom>
        </p:spPr>
        <p:txBody>
          <a:bodyPr vert="horz" lIns="91440" tIns="45720" rIns="91440" bIns="45720" rtlCol="0" anchor="ctr">
            <a:normAutofit/>
          </a:bodyPr>
          <a:lstStyle/>
          <a:p>
            <a:pPr algn="ctr"/>
            <a:r>
              <a:rPr lang="en-US" sz="3000" kern="1200" dirty="0">
                <a:solidFill>
                  <a:srgbClr val="FFFFFF"/>
                </a:solidFill>
                <a:latin typeface="+mj-lt"/>
                <a:ea typeface="+mj-ea"/>
                <a:cs typeface="+mj-cs"/>
              </a:rPr>
              <a:t>Internal general revelation</a:t>
            </a: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926317" y="6423025"/>
            <a:ext cx="771525" cy="365125"/>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z="1200">
                <a:solidFill>
                  <a:schemeClr val="tx1">
                    <a:tint val="75000"/>
                  </a:schemeClr>
                </a:solidFill>
              </a:rPr>
              <a:pPr algn="r">
                <a:lnSpc>
                  <a:spcPct val="90000"/>
                </a:lnSpc>
                <a:spcAft>
                  <a:spcPts val="600"/>
                </a:spcAft>
                <a:defRPr/>
              </a:pPr>
              <a:t>18</a:t>
            </a:fld>
            <a:endParaRPr lang="en-US" sz="1200">
              <a:solidFill>
                <a:schemeClr val="tx1">
                  <a:tint val="75000"/>
                </a:schemeClr>
              </a:solidFill>
            </a:endParaRPr>
          </a:p>
        </p:txBody>
      </p:sp>
      <p:sp>
        <p:nvSpPr>
          <p:cNvPr id="10" name="TextBox 9">
            <a:extLst>
              <a:ext uri="{FF2B5EF4-FFF2-40B4-BE49-F238E27FC236}">
                <a16:creationId xmlns:a16="http://schemas.microsoft.com/office/drawing/2014/main" id="{19562D58-5F90-400E-B364-FB6075086557}"/>
              </a:ext>
            </a:extLst>
          </p:cNvPr>
          <p:cNvSpPr txBox="1"/>
          <p:nvPr/>
        </p:nvSpPr>
        <p:spPr>
          <a:xfrm>
            <a:off x="6361043" y="596348"/>
            <a:ext cx="4727073" cy="5940088"/>
          </a:xfrm>
          <a:prstGeom prst="rect">
            <a:avLst/>
          </a:prstGeom>
          <a:noFill/>
        </p:spPr>
        <p:txBody>
          <a:bodyPr wrap="square" rtlCol="0">
            <a:spAutoFit/>
          </a:bodyPr>
          <a:lstStyle/>
          <a:p>
            <a:r>
              <a:rPr lang="en-US" sz="2400" dirty="0"/>
              <a:t>“The Fool says in his heart ‘there is no God’”</a:t>
            </a:r>
          </a:p>
          <a:p>
            <a:pPr algn="ctr"/>
            <a:r>
              <a:rPr lang="en-US" sz="2400" dirty="0">
                <a:solidFill>
                  <a:srgbClr val="FF0000"/>
                </a:solidFill>
              </a:rPr>
              <a:t>Psalm 14:1</a:t>
            </a:r>
            <a:endParaRPr lang="en-NZ" sz="2400" dirty="0">
              <a:solidFill>
                <a:srgbClr val="FF0000"/>
              </a:solidFill>
            </a:endParaRPr>
          </a:p>
          <a:p>
            <a:endParaRPr lang="en-NZ" sz="2400" dirty="0"/>
          </a:p>
          <a:p>
            <a:r>
              <a:rPr lang="en-US" sz="2400" dirty="0"/>
              <a:t>“Even wicked men are forced, by the mere view of the earth and sky, to rise to the Creator”</a:t>
            </a:r>
          </a:p>
          <a:p>
            <a:pPr algn="ctr"/>
            <a:r>
              <a:rPr lang="en-US" sz="2400" dirty="0">
                <a:solidFill>
                  <a:srgbClr val="FF0000"/>
                </a:solidFill>
              </a:rPr>
              <a:t>John Calvin</a:t>
            </a:r>
          </a:p>
          <a:p>
            <a:pPr algn="ctr">
              <a:buNone/>
            </a:pPr>
            <a:endParaRPr lang="en-NZ" sz="2400" dirty="0">
              <a:solidFill>
                <a:srgbClr val="FF0000"/>
              </a:solidFill>
            </a:endParaRPr>
          </a:p>
          <a:p>
            <a:r>
              <a:rPr lang="en-US" sz="2400" dirty="0"/>
              <a:t>“One does not automatically stand in awe of God’s creation and then in doing so know of God’s will, of sin and of pardon”</a:t>
            </a:r>
          </a:p>
          <a:p>
            <a:endParaRPr lang="en-US" sz="2400" dirty="0">
              <a:solidFill>
                <a:srgbClr val="FF0000"/>
              </a:solidFill>
            </a:endParaRPr>
          </a:p>
          <a:p>
            <a:pPr algn="ctr"/>
            <a:r>
              <a:rPr lang="en-US" sz="2400" dirty="0">
                <a:solidFill>
                  <a:srgbClr val="FF0000"/>
                </a:solidFill>
              </a:rPr>
              <a:t>Professor Van </a:t>
            </a:r>
            <a:r>
              <a:rPr lang="en-US" sz="2400" dirty="0" err="1">
                <a:solidFill>
                  <a:srgbClr val="FF0000"/>
                </a:solidFill>
              </a:rPr>
              <a:t>Til</a:t>
            </a:r>
            <a:r>
              <a:rPr lang="en-US" sz="2400" dirty="0">
                <a:solidFill>
                  <a:srgbClr val="FF0000"/>
                </a:solidFill>
              </a:rPr>
              <a:t> </a:t>
            </a:r>
            <a:endParaRPr lang="en-NZ" sz="2400" dirty="0">
              <a:solidFill>
                <a:srgbClr val="FF0000"/>
              </a:solidFill>
            </a:endParaRPr>
          </a:p>
          <a:p>
            <a:endParaRPr lang="en-NZ" sz="2000" dirty="0"/>
          </a:p>
        </p:txBody>
      </p:sp>
    </p:spTree>
    <p:extLst>
      <p:ext uri="{BB962C8B-B14F-4D97-AF65-F5344CB8AC3E}">
        <p14:creationId xmlns:p14="http://schemas.microsoft.com/office/powerpoint/2010/main" val="155010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40079" y="2053641"/>
            <a:ext cx="3669161" cy="2760098"/>
          </a:xfrm>
          <a:prstGeom prst="ellipse">
            <a:avLst/>
          </a:prstGeom>
        </p:spPr>
        <p:txBody>
          <a:bodyPr vert="horz" lIns="91440" tIns="45720" rIns="91440" bIns="45720" rtlCol="0" anchor="ctr">
            <a:normAutofit/>
          </a:bodyPr>
          <a:lstStyle/>
          <a:p>
            <a:r>
              <a:rPr lang="en-US" sz="3100" kern="1200" dirty="0">
                <a:solidFill>
                  <a:srgbClr val="FFFFFF"/>
                </a:solidFill>
                <a:latin typeface="+mj-lt"/>
                <a:ea typeface="+mj-ea"/>
                <a:cs typeface="+mj-cs"/>
              </a:rPr>
              <a:t>Special revelation</a:t>
            </a:r>
          </a:p>
        </p:txBody>
      </p:sp>
      <p:sp>
        <p:nvSpPr>
          <p:cNvPr id="10" name="TextBox 9">
            <a:extLst>
              <a:ext uri="{FF2B5EF4-FFF2-40B4-BE49-F238E27FC236}">
                <a16:creationId xmlns:a16="http://schemas.microsoft.com/office/drawing/2014/main" id="{19562D58-5F90-400E-B364-FB6075086557}"/>
              </a:ext>
            </a:extLst>
          </p:cNvPr>
          <p:cNvSpPr txBox="1"/>
          <p:nvPr/>
        </p:nvSpPr>
        <p:spPr>
          <a:xfrm>
            <a:off x="6090574" y="801866"/>
            <a:ext cx="5306084" cy="5230634"/>
          </a:xfrm>
          <a:prstGeom prst="rect">
            <a:avLst/>
          </a:prstGeom>
        </p:spPr>
        <p:txBody>
          <a:bodyPr vert="horz" lIns="91440" tIns="45720" rIns="91440" bIns="45720" rtlCol="0" anchor="ctr">
            <a:normAutofit/>
          </a:bodyPr>
          <a:lstStyle/>
          <a:p>
            <a:r>
              <a:rPr lang="en-US" sz="2400" dirty="0"/>
              <a:t>“…he [Jesus] does not so much make a revelation of God, as himself is the revelation of God; He does not merely disclose God’s purpose of redemption, He is unto us wisdom from God, and righteousness and sanctification and redemption. The theophanies are but faint shadows in comparison with his manifestation of God in the flesh.”</a:t>
            </a:r>
          </a:p>
          <a:p>
            <a:endParaRPr lang="en-US" sz="2400" dirty="0"/>
          </a:p>
          <a:p>
            <a:pPr algn="ctr"/>
            <a:r>
              <a:rPr lang="en-US" sz="2400" dirty="0">
                <a:solidFill>
                  <a:srgbClr val="FF0000"/>
                </a:solidFill>
              </a:rPr>
              <a:t>Benjamin Warfield</a:t>
            </a:r>
            <a:endParaRPr lang="en-NZ" sz="2400" dirty="0">
              <a:solidFill>
                <a:srgbClr val="FF0000"/>
              </a:solidFill>
            </a:endParaRPr>
          </a:p>
          <a:p>
            <a:pPr>
              <a:lnSpc>
                <a:spcPct val="90000"/>
              </a:lnSpc>
              <a:spcAft>
                <a:spcPts val="600"/>
              </a:spcAft>
            </a:pPr>
            <a:endParaRPr lang="en-US" sz="2200" dirty="0">
              <a:solidFill>
                <a:srgbClr val="000000"/>
              </a:solidFill>
            </a:endParaRP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a:solidFill>
                  <a:srgbClr val="898989"/>
                </a:solidFill>
              </a:rPr>
              <a:pPr algn="r">
                <a:lnSpc>
                  <a:spcPct val="90000"/>
                </a:lnSpc>
                <a:spcAft>
                  <a:spcPts val="600"/>
                </a:spcAft>
                <a:defRPr/>
              </a:pPr>
              <a:t>19</a:t>
            </a:fld>
            <a:endParaRPr lang="en-US">
              <a:solidFill>
                <a:srgbClr val="898989"/>
              </a:solidFill>
            </a:endParaRPr>
          </a:p>
        </p:txBody>
      </p:sp>
    </p:spTree>
    <p:extLst>
      <p:ext uri="{BB962C8B-B14F-4D97-AF65-F5344CB8AC3E}">
        <p14:creationId xmlns:p14="http://schemas.microsoft.com/office/powerpoint/2010/main" val="606634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46C2769-2514-452D-A4C0-45D71BCC2DCC}"/>
              </a:ext>
            </a:extLst>
          </p:cNvPr>
          <p:cNvSpPr>
            <a:spLocks noGrp="1"/>
          </p:cNvSpPr>
          <p:nvPr>
            <p:ph type="pic" sz="quarter" idx="19"/>
          </p:nvPr>
        </p:nvSpPr>
        <p:spPr/>
      </p:sp>
      <p:sp>
        <p:nvSpPr>
          <p:cNvPr id="3" name="Title 2">
            <a:extLst>
              <a:ext uri="{FF2B5EF4-FFF2-40B4-BE49-F238E27FC236}">
                <a16:creationId xmlns:a16="http://schemas.microsoft.com/office/drawing/2014/main" id="{F8AF1A02-20BE-43DD-9146-3746D96B8A62}"/>
              </a:ext>
            </a:extLst>
          </p:cNvPr>
          <p:cNvSpPr>
            <a:spLocks noGrp="1"/>
          </p:cNvSpPr>
          <p:nvPr>
            <p:ph type="title"/>
          </p:nvPr>
        </p:nvSpPr>
        <p:spPr/>
        <p:txBody>
          <a:bodyPr/>
          <a:lstStyle/>
          <a:p>
            <a:r>
              <a:rPr lang="en-NZ" dirty="0"/>
              <a:t>View of the bible</a:t>
            </a:r>
          </a:p>
        </p:txBody>
      </p:sp>
      <p:sp>
        <p:nvSpPr>
          <p:cNvPr id="4" name="Content Placeholder 3">
            <a:extLst>
              <a:ext uri="{FF2B5EF4-FFF2-40B4-BE49-F238E27FC236}">
                <a16:creationId xmlns:a16="http://schemas.microsoft.com/office/drawing/2014/main" id="{24388541-E041-42CC-9F09-0A21852748D9}"/>
              </a:ext>
            </a:extLst>
          </p:cNvPr>
          <p:cNvSpPr>
            <a:spLocks noGrp="1"/>
          </p:cNvSpPr>
          <p:nvPr>
            <p:ph idx="1"/>
          </p:nvPr>
        </p:nvSpPr>
        <p:spPr/>
        <p:txBody>
          <a:bodyPr/>
          <a:lstStyle/>
          <a:p>
            <a:r>
              <a:rPr lang="en-NZ" b="1" dirty="0"/>
              <a:t>Finding: </a:t>
            </a:r>
            <a:r>
              <a:rPr lang="en-NZ" dirty="0"/>
              <a:t>51% of Protestant Pastors have a </a:t>
            </a:r>
            <a:r>
              <a:rPr lang="en-NZ" u="sng" dirty="0"/>
              <a:t>biblical worldview</a:t>
            </a:r>
          </a:p>
          <a:p>
            <a:r>
              <a:rPr lang="en-US" dirty="0"/>
              <a:t>“</a:t>
            </a:r>
            <a:r>
              <a:rPr lang="en-US" i="1" dirty="0"/>
              <a:t>… a belief in absolute moral truth as defined by scripture, as well as acceptance of six core biblical beliefs: the accuracy of biblical teaching, the sinless nature of Jesus, the literal existence of Satan, the omnipotence and omniscience of God, salvation by grace alone, and the personal responsibility to evangelize”</a:t>
            </a:r>
            <a:endParaRPr lang="en-NZ" dirty="0"/>
          </a:p>
          <a:p>
            <a:endParaRPr lang="en-NZ" dirty="0"/>
          </a:p>
        </p:txBody>
      </p:sp>
      <p:sp>
        <p:nvSpPr>
          <p:cNvPr id="5" name="Slide Number Placeholder 4">
            <a:extLst>
              <a:ext uri="{FF2B5EF4-FFF2-40B4-BE49-F238E27FC236}">
                <a16:creationId xmlns:a16="http://schemas.microsoft.com/office/drawing/2014/main" id="{3E5F0D11-C536-40C9-9111-469B48C19951}"/>
              </a:ext>
            </a:extLst>
          </p:cNvPr>
          <p:cNvSpPr>
            <a:spLocks noGrp="1"/>
          </p:cNvSpPr>
          <p:nvPr>
            <p:ph type="sldNum" sz="quarter" idx="12"/>
          </p:nvPr>
        </p:nvSpPr>
        <p:spPr/>
        <p:txBody>
          <a:bodyPr/>
          <a:lstStyle/>
          <a:p>
            <a:fld id="{9EC71654-96A5-4280-94F3-931C61A9F92C}" type="slidenum">
              <a:rPr lang="en-US" noProof="0" smtClean="0"/>
              <a:pPr/>
              <a:t>2</a:t>
            </a:fld>
            <a:endParaRPr lang="en-US" noProof="0"/>
          </a:p>
        </p:txBody>
      </p:sp>
      <p:pic>
        <p:nvPicPr>
          <p:cNvPr id="16" name="Picture Placeholder 15">
            <a:extLst>
              <a:ext uri="{FF2B5EF4-FFF2-40B4-BE49-F238E27FC236}">
                <a16:creationId xmlns:a16="http://schemas.microsoft.com/office/drawing/2014/main" id="{A78374EC-BF78-4ADF-B04C-17A77173B520}"/>
              </a:ext>
            </a:extLst>
          </p:cNvPr>
          <p:cNvPicPr>
            <a:picLocks noGrp="1" noChangeAspect="1"/>
          </p:cNvPicPr>
          <p:nvPr>
            <p:ph type="pic" sz="quarter" idx="13"/>
          </p:nvPr>
        </p:nvPicPr>
        <p:blipFill>
          <a:blip r:embed="rId2"/>
          <a:stretch>
            <a:fillRect/>
          </a:stretch>
        </p:blipFill>
        <p:spPr>
          <a:xfrm>
            <a:off x="3883819" y="2645872"/>
            <a:ext cx="4424362" cy="2341508"/>
          </a:xfrm>
        </p:spPr>
      </p:pic>
      <p:sp>
        <p:nvSpPr>
          <p:cNvPr id="7" name="Content Placeholder 6">
            <a:extLst>
              <a:ext uri="{FF2B5EF4-FFF2-40B4-BE49-F238E27FC236}">
                <a16:creationId xmlns:a16="http://schemas.microsoft.com/office/drawing/2014/main" id="{378DE21F-998C-4319-813B-AED639AF4ED2}"/>
              </a:ext>
            </a:extLst>
          </p:cNvPr>
          <p:cNvSpPr>
            <a:spLocks noGrp="1"/>
          </p:cNvSpPr>
          <p:nvPr>
            <p:ph idx="14"/>
          </p:nvPr>
        </p:nvSpPr>
        <p:spPr/>
        <p:txBody>
          <a:bodyPr/>
          <a:lstStyle/>
          <a:p>
            <a:r>
              <a:rPr lang="en-NZ" dirty="0"/>
              <a:t>Of 200 Christian Colleges in America:</a:t>
            </a:r>
          </a:p>
          <a:p>
            <a:r>
              <a:rPr lang="en-NZ" dirty="0"/>
              <a:t>35% teach the Bible is True</a:t>
            </a:r>
          </a:p>
          <a:p>
            <a:r>
              <a:rPr lang="en-NZ" dirty="0"/>
              <a:t>25% teach it is ‘inspired of God’</a:t>
            </a:r>
          </a:p>
          <a:p>
            <a:endParaRPr lang="en-NZ" dirty="0"/>
          </a:p>
        </p:txBody>
      </p:sp>
      <p:sp>
        <p:nvSpPr>
          <p:cNvPr id="8" name="Content Placeholder 7">
            <a:extLst>
              <a:ext uri="{FF2B5EF4-FFF2-40B4-BE49-F238E27FC236}">
                <a16:creationId xmlns:a16="http://schemas.microsoft.com/office/drawing/2014/main" id="{DFD3F7DB-6C09-40B4-9DE3-546B74716DEB}"/>
              </a:ext>
            </a:extLst>
          </p:cNvPr>
          <p:cNvSpPr>
            <a:spLocks noGrp="1"/>
          </p:cNvSpPr>
          <p:nvPr>
            <p:ph idx="15"/>
          </p:nvPr>
        </p:nvSpPr>
        <p:spPr/>
        <p:txBody>
          <a:bodyPr/>
          <a:lstStyle/>
          <a:p>
            <a:r>
              <a:rPr lang="en-NZ" dirty="0"/>
              <a:t>2018 </a:t>
            </a:r>
            <a:r>
              <a:rPr lang="en-NZ" cap="none" dirty="0" err="1"/>
              <a:t>Barna</a:t>
            </a:r>
            <a:r>
              <a:rPr lang="en-NZ" cap="none" dirty="0"/>
              <a:t> Research Group</a:t>
            </a:r>
          </a:p>
        </p:txBody>
      </p:sp>
      <p:sp>
        <p:nvSpPr>
          <p:cNvPr id="9" name="Content Placeholder 8">
            <a:extLst>
              <a:ext uri="{FF2B5EF4-FFF2-40B4-BE49-F238E27FC236}">
                <a16:creationId xmlns:a16="http://schemas.microsoft.com/office/drawing/2014/main" id="{DD4DBCAA-4017-412A-B3B1-330BA2D121F9}"/>
              </a:ext>
            </a:extLst>
          </p:cNvPr>
          <p:cNvSpPr>
            <a:spLocks noGrp="1"/>
          </p:cNvSpPr>
          <p:nvPr>
            <p:ph idx="16"/>
          </p:nvPr>
        </p:nvSpPr>
        <p:spPr/>
        <p:txBody>
          <a:bodyPr/>
          <a:lstStyle/>
          <a:p>
            <a:r>
              <a:rPr lang="en-NZ" dirty="0"/>
              <a:t>2011 </a:t>
            </a:r>
            <a:r>
              <a:rPr lang="en-NZ" cap="none" dirty="0"/>
              <a:t>Survey – Christian Colleges</a:t>
            </a:r>
          </a:p>
        </p:txBody>
      </p:sp>
      <p:sp>
        <p:nvSpPr>
          <p:cNvPr id="10" name="Picture Placeholder 9">
            <a:extLst>
              <a:ext uri="{FF2B5EF4-FFF2-40B4-BE49-F238E27FC236}">
                <a16:creationId xmlns:a16="http://schemas.microsoft.com/office/drawing/2014/main" id="{9DA7C2B4-1558-412D-884A-D7D64A77E7CD}"/>
              </a:ext>
            </a:extLst>
          </p:cNvPr>
          <p:cNvSpPr>
            <a:spLocks noGrp="1"/>
          </p:cNvSpPr>
          <p:nvPr>
            <p:ph type="pic" sz="quarter" idx="17"/>
          </p:nvPr>
        </p:nvSpPr>
        <p:spPr/>
      </p:sp>
    </p:spTree>
    <p:extLst>
      <p:ext uri="{BB962C8B-B14F-4D97-AF65-F5344CB8AC3E}">
        <p14:creationId xmlns:p14="http://schemas.microsoft.com/office/powerpoint/2010/main" val="186211363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40079" y="2053641"/>
            <a:ext cx="3669161" cy="2760098"/>
          </a:xfrm>
          <a:prstGeom prst="ellipse">
            <a:avLst/>
          </a:prstGeom>
        </p:spPr>
        <p:txBody>
          <a:bodyPr vert="horz" lIns="91440" tIns="45720" rIns="91440" bIns="45720" rtlCol="0" anchor="ctr">
            <a:normAutofit/>
          </a:bodyPr>
          <a:lstStyle/>
          <a:p>
            <a:r>
              <a:rPr lang="en-US" sz="3100" kern="1200">
                <a:solidFill>
                  <a:srgbClr val="FFFFFF"/>
                </a:solidFill>
                <a:latin typeface="+mj-lt"/>
                <a:ea typeface="+mj-ea"/>
                <a:cs typeface="+mj-cs"/>
              </a:rPr>
              <a:t>Special revelation</a:t>
            </a:r>
            <a:endParaRPr lang="en-US" sz="3100" kern="1200" dirty="0">
              <a:solidFill>
                <a:srgbClr val="FFFFFF"/>
              </a:solidFill>
              <a:latin typeface="+mj-lt"/>
              <a:ea typeface="+mj-ea"/>
              <a:cs typeface="+mj-cs"/>
            </a:endParaRPr>
          </a:p>
        </p:txBody>
      </p:sp>
      <p:sp>
        <p:nvSpPr>
          <p:cNvPr id="10" name="TextBox 9">
            <a:extLst>
              <a:ext uri="{FF2B5EF4-FFF2-40B4-BE49-F238E27FC236}">
                <a16:creationId xmlns:a16="http://schemas.microsoft.com/office/drawing/2014/main" id="{19562D58-5F90-400E-B364-FB6075086557}"/>
              </a:ext>
            </a:extLst>
          </p:cNvPr>
          <p:cNvSpPr txBox="1"/>
          <p:nvPr/>
        </p:nvSpPr>
        <p:spPr>
          <a:xfrm>
            <a:off x="6090573" y="229601"/>
            <a:ext cx="5632239" cy="6223703"/>
          </a:xfrm>
          <a:prstGeom prst="rect">
            <a:avLst/>
          </a:prstGeom>
        </p:spPr>
        <p:txBody>
          <a:bodyPr vert="horz" lIns="91440" tIns="45720" rIns="91440" bIns="45720" rtlCol="0" anchor="ctr">
            <a:normAutofit fontScale="92500" lnSpcReduction="10000"/>
          </a:bodyPr>
          <a:lstStyle/>
          <a:p>
            <a:r>
              <a:rPr lang="en-US" sz="2400" dirty="0"/>
              <a:t>“In the beginning was the Word, and the Word was with God, and the Word was God. He was with God in the beginning. Through him all things were made; without him nothing was made that has been made. In him was the life, and that life was the light of men…The Word became flesh and made his dwelling among us”</a:t>
            </a:r>
          </a:p>
          <a:p>
            <a:endParaRPr lang="en-US" sz="2400" dirty="0"/>
          </a:p>
          <a:p>
            <a:pPr algn="ctr"/>
            <a:r>
              <a:rPr lang="en-NZ" sz="2400" dirty="0">
                <a:solidFill>
                  <a:srgbClr val="FF0000"/>
                </a:solidFill>
              </a:rPr>
              <a:t>John 1:1-3, 14</a:t>
            </a:r>
          </a:p>
          <a:p>
            <a:pPr algn="ctr"/>
            <a:endParaRPr lang="en-NZ" sz="2400" dirty="0">
              <a:solidFill>
                <a:srgbClr val="FF0000"/>
              </a:solidFill>
            </a:endParaRPr>
          </a:p>
          <a:p>
            <a:r>
              <a:rPr lang="en-US" sz="2400" dirty="0"/>
              <a:t>“In the past God spoke to our forefathers through the prophets at many times and in various ways, but in these last days he has spoken to us by his Son, whom he appointed heir of all things, and through whom he made the universe. The Son is the radiance of God’s glory and the exact representation of his being, sustaining all things by his powerful word.”</a:t>
            </a:r>
          </a:p>
          <a:p>
            <a:endParaRPr lang="en-US" sz="2400" dirty="0"/>
          </a:p>
          <a:p>
            <a:pPr algn="ctr"/>
            <a:r>
              <a:rPr lang="en-NZ" sz="2400" dirty="0">
                <a:solidFill>
                  <a:srgbClr val="FF0000"/>
                </a:solidFill>
              </a:rPr>
              <a:t>Hebrews 1:1-3</a:t>
            </a: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mtClean="0">
                <a:solidFill>
                  <a:srgbClr val="898989"/>
                </a:solidFill>
              </a:rPr>
              <a:pPr algn="r">
                <a:lnSpc>
                  <a:spcPct val="90000"/>
                </a:lnSpc>
                <a:spcAft>
                  <a:spcPts val="600"/>
                </a:spcAft>
                <a:defRPr/>
              </a:pPr>
              <a:t>20</a:t>
            </a:fld>
            <a:endParaRPr lang="en-US">
              <a:solidFill>
                <a:srgbClr val="898989"/>
              </a:solidFill>
            </a:endParaRPr>
          </a:p>
        </p:txBody>
      </p:sp>
    </p:spTree>
    <p:extLst>
      <p:ext uri="{BB962C8B-B14F-4D97-AF65-F5344CB8AC3E}">
        <p14:creationId xmlns:p14="http://schemas.microsoft.com/office/powerpoint/2010/main" val="284260805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DBFFB65-90B2-458D-BCB4-C05AF4B282F4}"/>
              </a:ext>
            </a:extLst>
          </p:cNvPr>
          <p:cNvPicPr>
            <a:picLocks noGrp="1" noChangeAspect="1"/>
          </p:cNvPicPr>
          <p:nvPr>
            <p:ph type="pic" sz="quarter" idx="13"/>
          </p:nvPr>
        </p:nvPicPr>
        <p:blipFill rotWithShape="1">
          <a:blip r:embed="rId2"/>
          <a:srcRect b="23469"/>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B3F6FD9-1812-4973-98DC-986F9D77E411}"/>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Types of special revelation</a:t>
            </a:r>
          </a:p>
        </p:txBody>
      </p:sp>
      <p:sp>
        <p:nvSpPr>
          <p:cNvPr id="4" name="Slide Number Placeholder 3">
            <a:extLst>
              <a:ext uri="{FF2B5EF4-FFF2-40B4-BE49-F238E27FC236}">
                <a16:creationId xmlns:a16="http://schemas.microsoft.com/office/drawing/2014/main" id="{4FED077F-072C-4FF6-8ADA-92A2834E1A1F}"/>
              </a:ext>
            </a:extLst>
          </p:cNvPr>
          <p:cNvSpPr>
            <a:spLocks noGrp="1"/>
          </p:cNvSpPr>
          <p:nvPr>
            <p:ph type="sldNum" sz="quarter" idx="12"/>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fontScale="55000" lnSpcReduction="20000"/>
          </a:bodyPr>
          <a:lstStyle/>
          <a:p>
            <a:pPr>
              <a:lnSpc>
                <a:spcPct val="90000"/>
              </a:lnSpc>
              <a:spcAft>
                <a:spcPts val="600"/>
              </a:spcAft>
              <a:defRPr/>
            </a:pPr>
            <a:fld id="{9EC71654-96A5-4280-94F3-931C61A9F92C}" type="slidenum">
              <a:rPr lang="en-US" sz="1200">
                <a:solidFill>
                  <a:schemeClr val="tx1"/>
                </a:solidFill>
                <a:latin typeface="Calibri" panose="020F0502020204030204"/>
              </a:rPr>
              <a:pPr>
                <a:lnSpc>
                  <a:spcPct val="90000"/>
                </a:lnSpc>
                <a:spcAft>
                  <a:spcPts val="600"/>
                </a:spcAft>
                <a:defRPr/>
              </a:pPr>
              <a:t>21</a:t>
            </a:fld>
            <a:endParaRPr lang="en-US" sz="1200">
              <a:solidFill>
                <a:schemeClr val="tx1"/>
              </a:solidFill>
              <a:latin typeface="Calibri" panose="020F0502020204030204"/>
            </a:endParaRPr>
          </a:p>
        </p:txBody>
      </p:sp>
      <p:cxnSp>
        <p:nvCxnSpPr>
          <p:cNvPr id="16"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EFFA1E-0ED3-453D-86E9-10786B4CB62D}"/>
              </a:ext>
            </a:extLst>
          </p:cNvPr>
          <p:cNvSpPr>
            <a:spLocks noGrp="1"/>
          </p:cNvSpPr>
          <p:nvPr>
            <p:ph idx="1"/>
          </p:nvPr>
        </p:nvSpPr>
        <p:spPr>
          <a:xfrm>
            <a:off x="525516" y="3417573"/>
            <a:ext cx="4593021" cy="2619839"/>
          </a:xfrm>
        </p:spPr>
        <p:txBody>
          <a:bodyPr vert="horz" lIns="91440" tIns="45720" rIns="91440" bIns="45720" rtlCol="0" anchor="ctr">
            <a:normAutofit/>
          </a:bodyPr>
          <a:lstStyle/>
          <a:p>
            <a:r>
              <a:rPr lang="en-US" sz="1800"/>
              <a:t>Theophany</a:t>
            </a:r>
          </a:p>
          <a:p>
            <a:r>
              <a:rPr lang="en-US" sz="1800"/>
              <a:t>Christophany</a:t>
            </a:r>
          </a:p>
          <a:p>
            <a:r>
              <a:rPr lang="en-US" sz="1800"/>
              <a:t>Internal suggestion (from God)</a:t>
            </a:r>
          </a:p>
          <a:p>
            <a:r>
              <a:rPr lang="en-US" sz="1800"/>
              <a:t>Co-operative (carried along)</a:t>
            </a:r>
          </a:p>
        </p:txBody>
      </p:sp>
    </p:spTree>
    <p:extLst>
      <p:ext uri="{BB962C8B-B14F-4D97-AF65-F5344CB8AC3E}">
        <p14:creationId xmlns:p14="http://schemas.microsoft.com/office/powerpoint/2010/main" val="1459147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7CCB0D9-1CA7-49CF-9E44-9B86C01ABE92}"/>
              </a:ext>
            </a:extLst>
          </p:cNvPr>
          <p:cNvSpPr>
            <a:spLocks noGrp="1"/>
          </p:cNvSpPr>
          <p:nvPr>
            <p:ph type="pic" sz="quarter" idx="19"/>
          </p:nvPr>
        </p:nvSpPr>
        <p:spPr/>
      </p:sp>
      <p:sp>
        <p:nvSpPr>
          <p:cNvPr id="3" name="Title 2">
            <a:extLst>
              <a:ext uri="{FF2B5EF4-FFF2-40B4-BE49-F238E27FC236}">
                <a16:creationId xmlns:a16="http://schemas.microsoft.com/office/drawing/2014/main" id="{EE45F356-AD73-44E9-B6EB-DF6DCA29EA40}"/>
              </a:ext>
            </a:extLst>
          </p:cNvPr>
          <p:cNvSpPr>
            <a:spLocks noGrp="1"/>
          </p:cNvSpPr>
          <p:nvPr>
            <p:ph type="title"/>
          </p:nvPr>
        </p:nvSpPr>
        <p:spPr/>
        <p:txBody>
          <a:bodyPr/>
          <a:lstStyle/>
          <a:p>
            <a:r>
              <a:rPr lang="en-NZ" dirty="0"/>
              <a:t>theophany</a:t>
            </a:r>
          </a:p>
        </p:txBody>
      </p:sp>
      <p:sp>
        <p:nvSpPr>
          <p:cNvPr id="4" name="Content Placeholder 3">
            <a:extLst>
              <a:ext uri="{FF2B5EF4-FFF2-40B4-BE49-F238E27FC236}">
                <a16:creationId xmlns:a16="http://schemas.microsoft.com/office/drawing/2014/main" id="{5F61DD3B-EFD2-4A65-BB28-61615EE6C62B}"/>
              </a:ext>
            </a:extLst>
          </p:cNvPr>
          <p:cNvSpPr>
            <a:spLocks noGrp="1"/>
          </p:cNvSpPr>
          <p:nvPr>
            <p:ph idx="1"/>
          </p:nvPr>
        </p:nvSpPr>
        <p:spPr/>
        <p:txBody>
          <a:bodyPr/>
          <a:lstStyle/>
          <a:p>
            <a:r>
              <a:rPr lang="en-NZ" dirty="0"/>
              <a:t>“God blessed them and said to them…” (Gen 1:28)</a:t>
            </a:r>
          </a:p>
          <a:p>
            <a:r>
              <a:rPr lang="en-NZ" dirty="0"/>
              <a:t>“</a:t>
            </a:r>
            <a:r>
              <a:rPr lang="en-US" dirty="0"/>
              <a:t>Then the man and his wife heard the sound of the Lord God as he was walking in the garden in the cool of the day…” (Gen 3:8)</a:t>
            </a:r>
            <a:endParaRPr lang="en-NZ" dirty="0"/>
          </a:p>
        </p:txBody>
      </p:sp>
      <p:sp>
        <p:nvSpPr>
          <p:cNvPr id="5" name="Slide Number Placeholder 4">
            <a:extLst>
              <a:ext uri="{FF2B5EF4-FFF2-40B4-BE49-F238E27FC236}">
                <a16:creationId xmlns:a16="http://schemas.microsoft.com/office/drawing/2014/main" id="{DD636969-3620-410C-B445-407CF06BAA67}"/>
              </a:ext>
            </a:extLst>
          </p:cNvPr>
          <p:cNvSpPr>
            <a:spLocks noGrp="1"/>
          </p:cNvSpPr>
          <p:nvPr>
            <p:ph type="sldNum" sz="quarter" idx="12"/>
          </p:nvPr>
        </p:nvSpPr>
        <p:spPr/>
        <p:txBody>
          <a:bodyPr/>
          <a:lstStyle/>
          <a:p>
            <a:fld id="{9EC71654-96A5-4280-94F3-931C61A9F92C}" type="slidenum">
              <a:rPr lang="en-US" noProof="0" smtClean="0"/>
              <a:pPr/>
              <a:t>22</a:t>
            </a:fld>
            <a:endParaRPr lang="en-US" noProof="0"/>
          </a:p>
        </p:txBody>
      </p:sp>
      <p:pic>
        <p:nvPicPr>
          <p:cNvPr id="12" name="Picture Placeholder 11">
            <a:extLst>
              <a:ext uri="{FF2B5EF4-FFF2-40B4-BE49-F238E27FC236}">
                <a16:creationId xmlns:a16="http://schemas.microsoft.com/office/drawing/2014/main" id="{8E7CC997-0F11-4BB2-AB05-0480BF3D4645}"/>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rcRect l="14208" r="14208"/>
          <a:stretch>
            <a:fillRect/>
          </a:stretch>
        </p:blipFill>
        <p:spPr>
          <a:xfrm>
            <a:off x="3883819" y="1630018"/>
            <a:ext cx="4424362" cy="4373217"/>
          </a:xfrm>
        </p:spPr>
      </p:pic>
      <p:sp>
        <p:nvSpPr>
          <p:cNvPr id="7" name="Content Placeholder 6">
            <a:extLst>
              <a:ext uri="{FF2B5EF4-FFF2-40B4-BE49-F238E27FC236}">
                <a16:creationId xmlns:a16="http://schemas.microsoft.com/office/drawing/2014/main" id="{352D1859-4C12-4900-8442-3AA24C296DE0}"/>
              </a:ext>
            </a:extLst>
          </p:cNvPr>
          <p:cNvSpPr>
            <a:spLocks noGrp="1"/>
          </p:cNvSpPr>
          <p:nvPr>
            <p:ph idx="14"/>
          </p:nvPr>
        </p:nvSpPr>
        <p:spPr/>
        <p:txBody>
          <a:bodyPr>
            <a:normAutofit lnSpcReduction="10000"/>
          </a:bodyPr>
          <a:lstStyle/>
          <a:p>
            <a:pPr marL="285750" lvl="0" indent="-285750" algn="l">
              <a:buClr>
                <a:srgbClr val="0072C7"/>
              </a:buClr>
              <a:buFont typeface="Courier New" panose="02070309020205020404" pitchFamily="49" charset="0"/>
              <a:buChar char="o"/>
            </a:pPr>
            <a:r>
              <a:rPr lang="en-US" dirty="0"/>
              <a:t>In a flame in the burning bush (Exodus 2:2-6)</a:t>
            </a:r>
            <a:endParaRPr lang="en-NZ" dirty="0"/>
          </a:p>
          <a:p>
            <a:pPr marL="285750" lvl="0" indent="-285750" algn="l">
              <a:buClr>
                <a:srgbClr val="0072C7"/>
              </a:buClr>
              <a:buFont typeface="Courier New" panose="02070309020205020404" pitchFamily="49" charset="0"/>
              <a:buChar char="o"/>
            </a:pPr>
            <a:r>
              <a:rPr lang="en-US" dirty="0"/>
              <a:t>Through fire and smoke on Mount Sinai (Exodus 19:18-20)</a:t>
            </a:r>
            <a:endParaRPr lang="en-NZ" dirty="0"/>
          </a:p>
          <a:p>
            <a:pPr marL="285750" lvl="0" indent="-285750" algn="l">
              <a:buClr>
                <a:srgbClr val="0072C7"/>
              </a:buClr>
              <a:buFont typeface="Courier New" panose="02070309020205020404" pitchFamily="49" charset="0"/>
              <a:buChar char="o"/>
            </a:pPr>
            <a:r>
              <a:rPr lang="en-US" dirty="0"/>
              <a:t>In a still small voice to Elijah (1 King 19:12)</a:t>
            </a:r>
            <a:endParaRPr lang="en-NZ" dirty="0"/>
          </a:p>
          <a:p>
            <a:pPr marL="285750" lvl="0" indent="-285750" algn="l">
              <a:buClr>
                <a:srgbClr val="0072C7"/>
              </a:buClr>
              <a:buFont typeface="Courier New" panose="02070309020205020404" pitchFamily="49" charset="0"/>
              <a:buChar char="o"/>
            </a:pPr>
            <a:r>
              <a:rPr lang="en-US" dirty="0"/>
              <a:t>In a voice in the night to young Samuel (1 Samuel 3:6)</a:t>
            </a:r>
            <a:endParaRPr lang="en-NZ" dirty="0"/>
          </a:p>
          <a:p>
            <a:pPr marL="285750" lvl="0" indent="-285750" algn="l">
              <a:buClr>
                <a:srgbClr val="0072C7"/>
              </a:buClr>
              <a:buFont typeface="Courier New" panose="02070309020205020404" pitchFamily="49" charset="0"/>
              <a:buChar char="o"/>
            </a:pPr>
            <a:r>
              <a:rPr lang="en-US" dirty="0"/>
              <a:t>A voice from heaven at the Baptism of Jesus (Matthew 3:17)</a:t>
            </a:r>
            <a:endParaRPr lang="en-NZ" dirty="0"/>
          </a:p>
          <a:p>
            <a:endParaRPr lang="en-NZ" dirty="0"/>
          </a:p>
        </p:txBody>
      </p:sp>
      <p:sp>
        <p:nvSpPr>
          <p:cNvPr id="8" name="Content Placeholder 7">
            <a:extLst>
              <a:ext uri="{FF2B5EF4-FFF2-40B4-BE49-F238E27FC236}">
                <a16:creationId xmlns:a16="http://schemas.microsoft.com/office/drawing/2014/main" id="{06D25889-B671-4307-BD9E-DDFA6C0DE21E}"/>
              </a:ext>
            </a:extLst>
          </p:cNvPr>
          <p:cNvSpPr>
            <a:spLocks noGrp="1"/>
          </p:cNvSpPr>
          <p:nvPr>
            <p:ph idx="15"/>
          </p:nvPr>
        </p:nvSpPr>
        <p:spPr/>
        <p:txBody>
          <a:bodyPr/>
          <a:lstStyle/>
          <a:p>
            <a:r>
              <a:rPr lang="en-NZ" dirty="0"/>
              <a:t>God’s presence</a:t>
            </a:r>
          </a:p>
        </p:txBody>
      </p:sp>
      <p:sp>
        <p:nvSpPr>
          <p:cNvPr id="9" name="Content Placeholder 8">
            <a:extLst>
              <a:ext uri="{FF2B5EF4-FFF2-40B4-BE49-F238E27FC236}">
                <a16:creationId xmlns:a16="http://schemas.microsoft.com/office/drawing/2014/main" id="{B2387A16-0EAF-4F0E-BFF4-9EE42292337C}"/>
              </a:ext>
            </a:extLst>
          </p:cNvPr>
          <p:cNvSpPr>
            <a:spLocks noGrp="1"/>
          </p:cNvSpPr>
          <p:nvPr>
            <p:ph idx="16"/>
          </p:nvPr>
        </p:nvSpPr>
        <p:spPr/>
        <p:txBody>
          <a:bodyPr/>
          <a:lstStyle/>
          <a:p>
            <a:r>
              <a:rPr lang="en-NZ" dirty="0"/>
              <a:t>examples</a:t>
            </a:r>
          </a:p>
        </p:txBody>
      </p:sp>
      <p:sp>
        <p:nvSpPr>
          <p:cNvPr id="10" name="Picture Placeholder 9">
            <a:extLst>
              <a:ext uri="{FF2B5EF4-FFF2-40B4-BE49-F238E27FC236}">
                <a16:creationId xmlns:a16="http://schemas.microsoft.com/office/drawing/2014/main" id="{1B37D400-691F-4DD5-B8C8-FE9A82B99A47}"/>
              </a:ext>
            </a:extLst>
          </p:cNvPr>
          <p:cNvSpPr>
            <a:spLocks noGrp="1"/>
          </p:cNvSpPr>
          <p:nvPr>
            <p:ph type="pic" sz="quarter" idx="17"/>
          </p:nvPr>
        </p:nvSpPr>
        <p:spPr/>
      </p:sp>
    </p:spTree>
    <p:extLst>
      <p:ext uri="{BB962C8B-B14F-4D97-AF65-F5344CB8AC3E}">
        <p14:creationId xmlns:p14="http://schemas.microsoft.com/office/powerpoint/2010/main" val="396668004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9738-FA82-4BA8-8126-96F398697706}"/>
              </a:ext>
            </a:extLst>
          </p:cNvPr>
          <p:cNvSpPr>
            <a:spLocks noGrp="1"/>
          </p:cNvSpPr>
          <p:nvPr>
            <p:ph type="title"/>
          </p:nvPr>
        </p:nvSpPr>
        <p:spPr>
          <a:xfrm>
            <a:off x="801099" y="1396289"/>
            <a:ext cx="5006336" cy="1325563"/>
          </a:xfrm>
        </p:spPr>
        <p:txBody>
          <a:bodyPr vert="horz" lIns="91440" tIns="45720" rIns="91440" bIns="45720" rtlCol="0" anchor="ctr">
            <a:normAutofit/>
          </a:bodyPr>
          <a:lstStyle/>
          <a:p>
            <a:r>
              <a:rPr lang="en-US" sz="4400"/>
              <a:t>christophany</a:t>
            </a:r>
          </a:p>
        </p:txBody>
      </p:sp>
      <p:sp>
        <p:nvSpPr>
          <p:cNvPr id="4" name="Slide Number Placeholder 3">
            <a:extLst>
              <a:ext uri="{FF2B5EF4-FFF2-40B4-BE49-F238E27FC236}">
                <a16:creationId xmlns:a16="http://schemas.microsoft.com/office/drawing/2014/main" id="{F632B8D8-8C24-4ADC-A82F-2E2E4D6B2FD7}"/>
              </a:ext>
            </a:extLst>
          </p:cNvPr>
          <p:cNvSpPr>
            <a:spLocks noGrp="1"/>
          </p:cNvSpPr>
          <p:nvPr>
            <p:ph type="sldNum" sz="quarter" idx="12"/>
          </p:nvPr>
        </p:nvSpPr>
        <p:spPr>
          <a:xfrm>
            <a:off x="804484" y="599325"/>
            <a:ext cx="548640" cy="548640"/>
          </a:xfrm>
          <a:prstGeom prst="ellipse">
            <a:avLst/>
          </a:prstGeom>
          <a:solidFill>
            <a:srgbClr val="50527D"/>
          </a:solidFill>
        </p:spPr>
        <p:txBody>
          <a:bodyPr vert="horz" lIns="91440" tIns="45720" rIns="91440" bIns="45720" rtlCol="0" anchor="ctr">
            <a:normAutofit/>
          </a:bodyPr>
          <a:lstStyle/>
          <a:p>
            <a:pPr>
              <a:spcAft>
                <a:spcPts val="600"/>
              </a:spcAft>
              <a:defRPr/>
            </a:pPr>
            <a:fld id="{9EC71654-96A5-4280-94F3-931C61A9F92C}" type="slidenum">
              <a:rPr lang="en-US" sz="1500">
                <a:solidFill>
                  <a:srgbClr val="FFFFFF"/>
                </a:solidFill>
                <a:latin typeface="Calibri" panose="020F0502020204030204"/>
              </a:rPr>
              <a:pPr>
                <a:spcAft>
                  <a:spcPts val="600"/>
                </a:spcAft>
                <a:defRPr/>
              </a:pPr>
              <a:t>23</a:t>
            </a:fld>
            <a:endParaRPr lang="en-US" sz="1500">
              <a:solidFill>
                <a:srgbClr val="FFFFFF"/>
              </a:solidFill>
              <a:latin typeface="Calibri" panose="020F0502020204030204"/>
            </a:endParaRPr>
          </a:p>
        </p:txBody>
      </p:sp>
      <p:sp>
        <p:nvSpPr>
          <p:cNvPr id="3" name="Content Placeholder 2">
            <a:extLst>
              <a:ext uri="{FF2B5EF4-FFF2-40B4-BE49-F238E27FC236}">
                <a16:creationId xmlns:a16="http://schemas.microsoft.com/office/drawing/2014/main" id="{1E9B5583-9195-4FD5-A237-5B01A5CDF4C0}"/>
              </a:ext>
            </a:extLst>
          </p:cNvPr>
          <p:cNvSpPr>
            <a:spLocks noGrp="1"/>
          </p:cNvSpPr>
          <p:nvPr>
            <p:ph idx="1"/>
          </p:nvPr>
        </p:nvSpPr>
        <p:spPr>
          <a:xfrm>
            <a:off x="805543" y="2871982"/>
            <a:ext cx="5006336" cy="3181684"/>
          </a:xfrm>
        </p:spPr>
        <p:txBody>
          <a:bodyPr vert="horz" lIns="91440" tIns="45720" rIns="91440" bIns="45720" rtlCol="0" anchor="t">
            <a:normAutofit/>
          </a:bodyPr>
          <a:lstStyle/>
          <a:p>
            <a:pPr marL="0" indent="0" algn="ctr">
              <a:buNone/>
            </a:pPr>
            <a:r>
              <a:rPr lang="en-US" sz="1800" dirty="0"/>
              <a:t>“The Word became flesh and made his dwelling among us.” </a:t>
            </a:r>
          </a:p>
          <a:p>
            <a:pPr marL="0" indent="0" algn="ctr">
              <a:buNone/>
            </a:pPr>
            <a:r>
              <a:rPr lang="en-US" sz="1800" dirty="0"/>
              <a:t>(John 1:14)</a:t>
            </a:r>
          </a:p>
          <a:p>
            <a:pPr marL="0" indent="0" algn="ctr">
              <a:buNone/>
            </a:pPr>
            <a:endParaRPr lang="en-US" sz="1800" dirty="0"/>
          </a:p>
          <a:p>
            <a:pPr marL="0" indent="0" algn="ctr">
              <a:buNone/>
            </a:pPr>
            <a:r>
              <a:rPr lang="en-US" sz="1800" dirty="0"/>
              <a:t>“No one has ever seen God, but God the one and only who is at the Father’s side has made him known” </a:t>
            </a:r>
          </a:p>
          <a:p>
            <a:pPr marL="0" indent="0" algn="ctr">
              <a:buNone/>
            </a:pPr>
            <a:r>
              <a:rPr lang="en-US" sz="1800" dirty="0"/>
              <a:t>(John 1:18)</a:t>
            </a:r>
          </a:p>
          <a:p>
            <a:pPr marL="0"/>
            <a:endParaRPr lang="en-US" sz="1800" dirty="0"/>
          </a:p>
        </p:txBody>
      </p:sp>
      <p:sp>
        <p:nvSpPr>
          <p:cNvPr id="12" name="Freeform: Shape 1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Placeholder 6">
            <a:extLst>
              <a:ext uri="{FF2B5EF4-FFF2-40B4-BE49-F238E27FC236}">
                <a16:creationId xmlns:a16="http://schemas.microsoft.com/office/drawing/2014/main" id="{3C0E3C1E-3BD1-401B-B8C7-9D106882BAA5}"/>
              </a:ext>
            </a:extLst>
          </p:cNvPr>
          <p:cNvPicPr>
            <a:picLocks noGrp="1" noChangeAspect="1"/>
          </p:cNvPicPr>
          <p:nvPr>
            <p:ph type="pic" sz="quarter" idx="13"/>
          </p:nvPr>
        </p:nvPicPr>
        <p:blipFill rotWithShape="1">
          <a:blip r:embed="rId2"/>
          <a:srcRect r="-3" b="10917"/>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206816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9738-FA82-4BA8-8126-96F398697706}"/>
              </a:ext>
            </a:extLst>
          </p:cNvPr>
          <p:cNvSpPr>
            <a:spLocks noGrp="1"/>
          </p:cNvSpPr>
          <p:nvPr>
            <p:ph type="title"/>
          </p:nvPr>
        </p:nvSpPr>
        <p:spPr>
          <a:xfrm>
            <a:off x="801099" y="1396289"/>
            <a:ext cx="5006336" cy="1325563"/>
          </a:xfrm>
        </p:spPr>
        <p:txBody>
          <a:bodyPr vert="horz" lIns="91440" tIns="45720" rIns="91440" bIns="45720" rtlCol="0" anchor="ctr">
            <a:normAutofit/>
          </a:bodyPr>
          <a:lstStyle/>
          <a:p>
            <a:r>
              <a:rPr lang="en-US" sz="4400"/>
              <a:t>christophany</a:t>
            </a:r>
          </a:p>
        </p:txBody>
      </p:sp>
      <p:sp>
        <p:nvSpPr>
          <p:cNvPr id="4" name="Slide Number Placeholder 3">
            <a:extLst>
              <a:ext uri="{FF2B5EF4-FFF2-40B4-BE49-F238E27FC236}">
                <a16:creationId xmlns:a16="http://schemas.microsoft.com/office/drawing/2014/main" id="{F632B8D8-8C24-4ADC-A82F-2E2E4D6B2FD7}"/>
              </a:ext>
            </a:extLst>
          </p:cNvPr>
          <p:cNvSpPr>
            <a:spLocks noGrp="1"/>
          </p:cNvSpPr>
          <p:nvPr>
            <p:ph type="sldNum" sz="quarter" idx="12"/>
          </p:nvPr>
        </p:nvSpPr>
        <p:spPr>
          <a:xfrm>
            <a:off x="804484" y="599325"/>
            <a:ext cx="548640" cy="548640"/>
          </a:xfrm>
          <a:prstGeom prst="ellipse">
            <a:avLst/>
          </a:prstGeom>
          <a:solidFill>
            <a:srgbClr val="50527D"/>
          </a:solidFill>
        </p:spPr>
        <p:txBody>
          <a:bodyPr vert="horz" lIns="91440" tIns="45720" rIns="91440" bIns="45720" rtlCol="0" anchor="ctr">
            <a:normAutofit/>
          </a:bodyPr>
          <a:lstStyle/>
          <a:p>
            <a:pPr>
              <a:spcAft>
                <a:spcPts val="600"/>
              </a:spcAft>
              <a:defRPr/>
            </a:pPr>
            <a:fld id="{9EC71654-96A5-4280-94F3-931C61A9F92C}" type="slidenum">
              <a:rPr lang="en-US" sz="1500">
                <a:solidFill>
                  <a:srgbClr val="FFFFFF"/>
                </a:solidFill>
                <a:latin typeface="Calibri" panose="020F0502020204030204"/>
              </a:rPr>
              <a:pPr>
                <a:spcAft>
                  <a:spcPts val="600"/>
                </a:spcAft>
                <a:defRPr/>
              </a:pPr>
              <a:t>24</a:t>
            </a:fld>
            <a:endParaRPr lang="en-US" sz="1500">
              <a:solidFill>
                <a:srgbClr val="FFFFFF"/>
              </a:solidFill>
              <a:latin typeface="Calibri" panose="020F0502020204030204"/>
            </a:endParaRPr>
          </a:p>
        </p:txBody>
      </p:sp>
      <p:sp>
        <p:nvSpPr>
          <p:cNvPr id="3" name="Content Placeholder 2">
            <a:extLst>
              <a:ext uri="{FF2B5EF4-FFF2-40B4-BE49-F238E27FC236}">
                <a16:creationId xmlns:a16="http://schemas.microsoft.com/office/drawing/2014/main" id="{1E9B5583-9195-4FD5-A237-5B01A5CDF4C0}"/>
              </a:ext>
            </a:extLst>
          </p:cNvPr>
          <p:cNvSpPr>
            <a:spLocks noGrp="1"/>
          </p:cNvSpPr>
          <p:nvPr>
            <p:ph idx="1"/>
          </p:nvPr>
        </p:nvSpPr>
        <p:spPr>
          <a:xfrm>
            <a:off x="805543" y="2871982"/>
            <a:ext cx="5006336" cy="3598392"/>
          </a:xfrm>
        </p:spPr>
        <p:txBody>
          <a:bodyPr vert="horz" lIns="91440" tIns="45720" rIns="91440" bIns="45720" rtlCol="0" anchor="t">
            <a:normAutofit fontScale="92500" lnSpcReduction="10000"/>
          </a:bodyPr>
          <a:lstStyle/>
          <a:p>
            <a:pPr marL="0" lvl="0" indent="0" algn="ctr">
              <a:buNone/>
            </a:pPr>
            <a:r>
              <a:rPr lang="en-US" sz="1800" dirty="0"/>
              <a:t>Hagar said to the Angel of the Lord “</a:t>
            </a:r>
            <a:r>
              <a:rPr lang="en-US" sz="1800" i="1" dirty="0"/>
              <a:t>You are the God who sees me</a:t>
            </a:r>
            <a:r>
              <a:rPr lang="en-US" sz="1800" dirty="0"/>
              <a:t>” </a:t>
            </a:r>
          </a:p>
          <a:p>
            <a:pPr marL="0" lvl="0" indent="0" algn="ctr">
              <a:buNone/>
            </a:pPr>
            <a:r>
              <a:rPr lang="en-US" sz="1800" dirty="0"/>
              <a:t>Genesis 16:11-13</a:t>
            </a:r>
          </a:p>
          <a:p>
            <a:pPr marL="0" lvl="0" indent="0" algn="ctr">
              <a:buNone/>
            </a:pPr>
            <a:r>
              <a:rPr lang="en-US" sz="1800" dirty="0"/>
              <a:t>Having seen the Angel of the Lord, Manoah cried “</a:t>
            </a:r>
            <a:r>
              <a:rPr lang="en-US" sz="1800" i="1" dirty="0"/>
              <a:t>We are doomed to die!’ he said to his wife. ‘We have seen God!’</a:t>
            </a:r>
            <a:r>
              <a:rPr lang="en-US" sz="1800" dirty="0"/>
              <a:t>” </a:t>
            </a:r>
          </a:p>
          <a:p>
            <a:pPr marL="0" lvl="0" indent="0" algn="ctr">
              <a:buNone/>
            </a:pPr>
            <a:r>
              <a:rPr lang="en-US" sz="1800" dirty="0"/>
              <a:t>Judges 13:3,6-22</a:t>
            </a:r>
          </a:p>
          <a:p>
            <a:pPr marL="0" lvl="0" indent="0" algn="ctr">
              <a:buNone/>
            </a:pPr>
            <a:r>
              <a:rPr lang="en-US" sz="1800" dirty="0"/>
              <a:t>God appeared to Abraham as a man </a:t>
            </a:r>
          </a:p>
          <a:p>
            <a:pPr marL="0" lvl="0" indent="0" algn="ctr">
              <a:buNone/>
            </a:pPr>
            <a:r>
              <a:rPr lang="en-US" sz="1800" dirty="0"/>
              <a:t>Genesis 18:1-2</a:t>
            </a:r>
          </a:p>
          <a:p>
            <a:pPr marL="0" lvl="0" indent="0" algn="ctr">
              <a:buNone/>
            </a:pPr>
            <a:r>
              <a:rPr lang="en-US" sz="1800" dirty="0"/>
              <a:t>Jacob wrestled with a man and declared “</a:t>
            </a:r>
            <a:r>
              <a:rPr lang="en-US" sz="1800" i="1" dirty="0"/>
              <a:t>It is because I saw God face to face and yet my life was spared.</a:t>
            </a:r>
            <a:r>
              <a:rPr lang="en-US" sz="1800" dirty="0"/>
              <a:t>” </a:t>
            </a:r>
          </a:p>
          <a:p>
            <a:pPr marL="0" lvl="0" indent="0" algn="ctr">
              <a:buNone/>
            </a:pPr>
            <a:r>
              <a:rPr lang="en-US" sz="1800" dirty="0"/>
              <a:t>Genesis 32:24-30</a:t>
            </a:r>
          </a:p>
        </p:txBody>
      </p:sp>
      <p:sp>
        <p:nvSpPr>
          <p:cNvPr id="12" name="Freeform: Shape 1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Placeholder 6">
            <a:extLst>
              <a:ext uri="{FF2B5EF4-FFF2-40B4-BE49-F238E27FC236}">
                <a16:creationId xmlns:a16="http://schemas.microsoft.com/office/drawing/2014/main" id="{3C0E3C1E-3BD1-401B-B8C7-9D106882BAA5}"/>
              </a:ext>
            </a:extLst>
          </p:cNvPr>
          <p:cNvPicPr>
            <a:picLocks noGrp="1" noChangeAspect="1"/>
          </p:cNvPicPr>
          <p:nvPr>
            <p:ph type="pic" sz="quarter" idx="13"/>
          </p:nvPr>
        </p:nvPicPr>
        <p:blipFill rotWithShape="1">
          <a:blip r:embed="rId2"/>
          <a:srcRect r="-3" b="10917"/>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17478520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p:txBody>
          <a:bodyPr/>
          <a:lstStyle/>
          <a:p>
            <a:r>
              <a:rPr lang="en-US" dirty="0"/>
              <a:t>Internal suggestion</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p:txBody>
          <a:bodyPr>
            <a:normAutofit/>
          </a:bodyPr>
          <a:lstStyle/>
          <a:p>
            <a:pPr marL="285750" lvl="0" indent="-285750" algn="l">
              <a:buClr>
                <a:srgbClr val="0072C7"/>
              </a:buClr>
              <a:buFont typeface="Courier New" panose="02070309020205020404" pitchFamily="49" charset="0"/>
              <a:buChar char="o"/>
            </a:pPr>
            <a:r>
              <a:rPr lang="en-US" sz="1400" dirty="0"/>
              <a:t>Jacob’s dream at Bethel (Genesis 28:10-12)</a:t>
            </a:r>
            <a:endParaRPr lang="en-NZ" sz="1400" dirty="0"/>
          </a:p>
          <a:p>
            <a:pPr marL="285750" lvl="0" indent="-285750" algn="l">
              <a:buClr>
                <a:srgbClr val="0072C7"/>
              </a:buClr>
              <a:buFont typeface="Courier New" panose="02070309020205020404" pitchFamily="49" charset="0"/>
              <a:buChar char="o"/>
            </a:pPr>
            <a:r>
              <a:rPr lang="en-US" sz="1400" dirty="0"/>
              <a:t>Joseph’s dreams of ruling over his family (Genesis 37:5,9)</a:t>
            </a:r>
            <a:endParaRPr lang="en-NZ" sz="1400" dirty="0"/>
          </a:p>
          <a:p>
            <a:pPr marL="285750" lvl="0" indent="-285750" algn="l">
              <a:buClr>
                <a:srgbClr val="0072C7"/>
              </a:buClr>
              <a:buFont typeface="Courier New" panose="02070309020205020404" pitchFamily="49" charset="0"/>
              <a:buChar char="o"/>
            </a:pPr>
            <a:r>
              <a:rPr lang="en-US" sz="1400" dirty="0"/>
              <a:t>The Baker and the cup bearer (Genesis 40:5)</a:t>
            </a:r>
            <a:endParaRPr lang="en-NZ" sz="1400" dirty="0"/>
          </a:p>
          <a:p>
            <a:pPr marL="285750" lvl="0" indent="-285750" algn="l">
              <a:buClr>
                <a:srgbClr val="0072C7"/>
              </a:buClr>
              <a:buFont typeface="Courier New" panose="02070309020205020404" pitchFamily="49" charset="0"/>
              <a:buChar char="o"/>
            </a:pPr>
            <a:r>
              <a:rPr lang="en-US" sz="1400" dirty="0" err="1"/>
              <a:t>Pharoah’s</a:t>
            </a:r>
            <a:r>
              <a:rPr lang="en-US" sz="1400" dirty="0"/>
              <a:t> dreams of famine (Genesis 41)</a:t>
            </a:r>
            <a:endParaRPr lang="en-NZ" sz="1400" dirty="0"/>
          </a:p>
          <a:p>
            <a:pPr marL="285750" indent="-285750" algn="l">
              <a:buClr>
                <a:srgbClr val="0072C7"/>
              </a:buClr>
              <a:buFont typeface="Courier New" panose="02070309020205020404" pitchFamily="49" charset="0"/>
              <a:buChar char="o"/>
            </a:pPr>
            <a:r>
              <a:rPr lang="en-US" sz="1400" dirty="0"/>
              <a:t>Nebuchadnezzar’s dream of end times (Daniel 2)</a:t>
            </a:r>
            <a:endParaRPr lang="en-NZ" sz="1400" dirty="0"/>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25</a:t>
            </a:fld>
            <a:endParaRPr lang="en-US"/>
          </a:p>
        </p:txBody>
      </p:sp>
      <p:pic>
        <p:nvPicPr>
          <p:cNvPr id="22" name="Picture Placeholder 21">
            <a:extLst>
              <a:ext uri="{FF2B5EF4-FFF2-40B4-BE49-F238E27FC236}">
                <a16:creationId xmlns:a16="http://schemas.microsoft.com/office/drawing/2014/main" id="{900B31E0-725B-4414-BD86-F34DA104673A}"/>
              </a:ext>
            </a:extLst>
          </p:cNvPr>
          <p:cNvPicPr>
            <a:picLocks noGrp="1" noChangeAspect="1"/>
          </p:cNvPicPr>
          <p:nvPr>
            <p:ph type="pic" sz="quarter" idx="13"/>
          </p:nvPr>
        </p:nvPicPr>
        <p:blipFill>
          <a:blip r:embed="rId3"/>
          <a:stretch>
            <a:fillRect/>
          </a:stretch>
        </p:blipFill>
        <p:spPr>
          <a:xfrm>
            <a:off x="3883819" y="1630017"/>
            <a:ext cx="4424362" cy="4363279"/>
          </a:xfrm>
        </p:spPr>
      </p:pic>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p:txBody>
          <a:bodyPr>
            <a:normAutofit/>
          </a:bodyPr>
          <a:lstStyle/>
          <a:p>
            <a:pPr marL="285750" lvl="0" indent="-285750" algn="l">
              <a:buClr>
                <a:srgbClr val="0072C7"/>
              </a:buClr>
              <a:buFont typeface="Courier New" panose="02070309020205020404" pitchFamily="49" charset="0"/>
              <a:buChar char="o"/>
            </a:pPr>
            <a:r>
              <a:rPr lang="en-US" sz="1400" dirty="0"/>
              <a:t>Daniel’s vision of end times (Daniel 8-12)</a:t>
            </a:r>
          </a:p>
          <a:p>
            <a:pPr marL="285750" lvl="0" indent="-285750" algn="l">
              <a:buClr>
                <a:srgbClr val="0072C7"/>
              </a:buClr>
              <a:buFont typeface="Courier New" panose="02070309020205020404" pitchFamily="49" charset="0"/>
              <a:buChar char="o"/>
            </a:pPr>
            <a:r>
              <a:rPr lang="en-US" sz="1400" dirty="0"/>
              <a:t>Ezekiel’s vision of God (Ezekiel 1)</a:t>
            </a:r>
          </a:p>
          <a:p>
            <a:pPr marL="285750" lvl="0" indent="-285750" algn="l">
              <a:buClr>
                <a:srgbClr val="0072C7"/>
              </a:buClr>
              <a:buFont typeface="Courier New" panose="02070309020205020404" pitchFamily="49" charset="0"/>
              <a:buChar char="o"/>
            </a:pPr>
            <a:r>
              <a:rPr lang="en-US" sz="1400" dirty="0"/>
              <a:t>Isaiah’s visions (book of Isaiah)</a:t>
            </a:r>
          </a:p>
          <a:p>
            <a:pPr marL="285750" lvl="0" indent="-285750" algn="l">
              <a:buClr>
                <a:srgbClr val="0072C7"/>
              </a:buClr>
              <a:buFont typeface="Courier New" panose="02070309020205020404" pitchFamily="49" charset="0"/>
              <a:buChar char="o"/>
            </a:pPr>
            <a:r>
              <a:rPr lang="en-US" sz="1400" dirty="0"/>
              <a:t>John’s vision of end times (book of Revelation)</a:t>
            </a:r>
            <a:endParaRPr lang="en-NZ" sz="1400" dirty="0"/>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dreams</a:t>
            </a:r>
          </a:p>
        </p:txBody>
      </p:sp>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t>visions</a:t>
            </a:r>
          </a:p>
        </p:txBody>
      </p:sp>
      <p:pic>
        <p:nvPicPr>
          <p:cNvPr id="85" name="Picture Placeholder 84" descr="Single gear">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p:pic>
      <p:pic>
        <p:nvPicPr>
          <p:cNvPr id="83" name="Picture Placeholder 82" descr="Bar chart">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p:pic>
      <p:sp>
        <p:nvSpPr>
          <p:cNvPr id="11" name="Content Placeholder 2">
            <a:extLst>
              <a:ext uri="{FF2B5EF4-FFF2-40B4-BE49-F238E27FC236}">
                <a16:creationId xmlns:a16="http://schemas.microsoft.com/office/drawing/2014/main" id="{030D3C90-98BB-4C57-AD84-614376FC2792}"/>
              </a:ext>
            </a:extLst>
          </p:cNvPr>
          <p:cNvSpPr txBox="1">
            <a:spLocks/>
          </p:cNvSpPr>
          <p:nvPr/>
        </p:nvSpPr>
        <p:spPr>
          <a:xfrm>
            <a:off x="7289694" y="497703"/>
            <a:ext cx="4074002" cy="1469881"/>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“When a prophet of the Lord is among you, I reveal myself  to him in visions, I speak to him in dreams…” </a:t>
            </a:r>
          </a:p>
          <a:p>
            <a:r>
              <a:rPr lang="en-NZ" dirty="0"/>
              <a:t>Numbers 12:6</a:t>
            </a:r>
          </a:p>
        </p:txBody>
      </p:sp>
    </p:spTree>
    <p:extLst>
      <p:ext uri="{BB962C8B-B14F-4D97-AF65-F5344CB8AC3E}">
        <p14:creationId xmlns:p14="http://schemas.microsoft.com/office/powerpoint/2010/main" val="1275867887"/>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40079" y="2053641"/>
            <a:ext cx="4384927" cy="2760098"/>
          </a:xfrm>
          <a:prstGeom prst="ellipse">
            <a:avLst/>
          </a:prstGeom>
        </p:spPr>
        <p:txBody>
          <a:bodyPr vert="horz" lIns="91440" tIns="45720" rIns="91440" bIns="45720" rtlCol="0" anchor="ctr">
            <a:normAutofit/>
          </a:bodyPr>
          <a:lstStyle/>
          <a:p>
            <a:r>
              <a:rPr lang="en-US" sz="3100" kern="1200" dirty="0">
                <a:solidFill>
                  <a:srgbClr val="FFFFFF"/>
                </a:solidFill>
                <a:latin typeface="+mj-lt"/>
                <a:ea typeface="+mj-ea"/>
                <a:cs typeface="+mj-cs"/>
              </a:rPr>
              <a:t>Co-operative special revelation</a:t>
            </a:r>
          </a:p>
        </p:txBody>
      </p:sp>
      <p:sp>
        <p:nvSpPr>
          <p:cNvPr id="10" name="TextBox 9">
            <a:extLst>
              <a:ext uri="{FF2B5EF4-FFF2-40B4-BE49-F238E27FC236}">
                <a16:creationId xmlns:a16="http://schemas.microsoft.com/office/drawing/2014/main" id="{19562D58-5F90-400E-B364-FB6075086557}"/>
              </a:ext>
            </a:extLst>
          </p:cNvPr>
          <p:cNvSpPr txBox="1"/>
          <p:nvPr/>
        </p:nvSpPr>
        <p:spPr>
          <a:xfrm>
            <a:off x="6090573" y="229602"/>
            <a:ext cx="5632239" cy="1301056"/>
          </a:xfrm>
          <a:prstGeom prst="rect">
            <a:avLst/>
          </a:prstGeom>
        </p:spPr>
        <p:txBody>
          <a:bodyPr vert="horz" lIns="91440" tIns="45720" rIns="91440" bIns="45720" rtlCol="0" anchor="ctr">
            <a:normAutofit/>
          </a:bodyPr>
          <a:lstStyle/>
          <a:p>
            <a:pPr algn="ctr">
              <a:spcAft>
                <a:spcPts val="1000"/>
              </a:spcAft>
            </a:pPr>
            <a:r>
              <a:rPr lang="en-NZ" sz="2800" b="1" dirty="0"/>
              <a:t>“All Scripture is God breathed…”</a:t>
            </a:r>
          </a:p>
          <a:p>
            <a:pPr algn="ctr">
              <a:spcAft>
                <a:spcPts val="1000"/>
              </a:spcAft>
            </a:pPr>
            <a:r>
              <a:rPr lang="en-NZ" sz="2800" dirty="0"/>
              <a:t>2 Timothy 3:16</a:t>
            </a: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0825930" y="6223702"/>
            <a:ext cx="570728" cy="314067"/>
          </a:xfrm>
          <a:prstGeom prst="ellipse">
            <a:avLst/>
          </a:prstGeom>
        </p:spPr>
        <p:txBody>
          <a:bodyPr vert="horz" lIns="91440" tIns="45720" rIns="91440" bIns="45720" rtlCol="0" anchor="ctr">
            <a:normAutofit/>
          </a:bodyPr>
          <a:lstStyle/>
          <a:p>
            <a:pPr algn="r">
              <a:lnSpc>
                <a:spcPct val="90000"/>
              </a:lnSpc>
              <a:spcAft>
                <a:spcPts val="600"/>
              </a:spcAft>
              <a:defRPr/>
            </a:pPr>
            <a:fld id="{9EC71654-96A5-4280-94F3-931C61A9F92C}" type="slidenum">
              <a:rPr lang="en-US" smtClean="0">
                <a:solidFill>
                  <a:srgbClr val="898989"/>
                </a:solidFill>
              </a:rPr>
              <a:pPr algn="r">
                <a:lnSpc>
                  <a:spcPct val="90000"/>
                </a:lnSpc>
                <a:spcAft>
                  <a:spcPts val="600"/>
                </a:spcAft>
                <a:defRPr/>
              </a:pPr>
              <a:t>26</a:t>
            </a:fld>
            <a:endParaRPr lang="en-US">
              <a:solidFill>
                <a:srgbClr val="898989"/>
              </a:solidFill>
            </a:endParaRPr>
          </a:p>
        </p:txBody>
      </p:sp>
      <p:graphicFrame>
        <p:nvGraphicFramePr>
          <p:cNvPr id="3" name="Table 2">
            <a:extLst>
              <a:ext uri="{FF2B5EF4-FFF2-40B4-BE49-F238E27FC236}">
                <a16:creationId xmlns:a16="http://schemas.microsoft.com/office/drawing/2014/main" id="{E1C5C6B4-ACDA-43E0-9BE2-439D7529F0C6}"/>
              </a:ext>
            </a:extLst>
          </p:cNvPr>
          <p:cNvGraphicFramePr>
            <a:graphicFrameLocks noGrp="1"/>
          </p:cNvGraphicFramePr>
          <p:nvPr/>
        </p:nvGraphicFramePr>
        <p:xfrm>
          <a:off x="6476595" y="1678993"/>
          <a:ext cx="5329382" cy="3291840"/>
        </p:xfrm>
        <a:graphic>
          <a:graphicData uri="http://schemas.openxmlformats.org/drawingml/2006/table">
            <a:tbl>
              <a:tblPr firstRow="1" bandRow="1">
                <a:tableStyleId>{D27102A9-8310-4765-A935-A1911B00CA55}</a:tableStyleId>
              </a:tblPr>
              <a:tblGrid>
                <a:gridCol w="1887903">
                  <a:extLst>
                    <a:ext uri="{9D8B030D-6E8A-4147-A177-3AD203B41FA5}">
                      <a16:colId xmlns:a16="http://schemas.microsoft.com/office/drawing/2014/main" val="1304864265"/>
                    </a:ext>
                  </a:extLst>
                </a:gridCol>
                <a:gridCol w="3441479">
                  <a:extLst>
                    <a:ext uri="{9D8B030D-6E8A-4147-A177-3AD203B41FA5}">
                      <a16:colId xmlns:a16="http://schemas.microsoft.com/office/drawing/2014/main" val="1058463364"/>
                    </a:ext>
                  </a:extLst>
                </a:gridCol>
              </a:tblGrid>
              <a:tr h="370840">
                <a:tc>
                  <a:txBody>
                    <a:bodyPr/>
                    <a:lstStyle/>
                    <a:p>
                      <a:r>
                        <a:rPr lang="en-US" b="1" dirty="0"/>
                        <a:t>‘All’</a:t>
                      </a:r>
                      <a:endParaRPr lang="en-NZ"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t>Greek word “Pas” which means – </a:t>
                      </a:r>
                      <a:r>
                        <a:rPr lang="en-US" sz="1800" b="0" i="1" kern="1200" dirty="0"/>
                        <a:t>all, any, every, the whole, thoroughly, whatsoever, whosoever</a:t>
                      </a:r>
                      <a:endParaRPr lang="en-NZ" sz="1800" b="0" i="1" kern="1200" dirty="0">
                        <a:solidFill>
                          <a:schemeClr val="lt1"/>
                        </a:solidFill>
                        <a:latin typeface="+mn-lt"/>
                        <a:ea typeface="+mn-ea"/>
                        <a:cs typeface="+mn-cs"/>
                      </a:endParaRPr>
                    </a:p>
                  </a:txBody>
                  <a:tcPr/>
                </a:tc>
                <a:extLst>
                  <a:ext uri="{0D108BD9-81ED-4DB2-BD59-A6C34878D82A}">
                    <a16:rowId xmlns:a16="http://schemas.microsoft.com/office/drawing/2014/main" val="434380697"/>
                  </a:ext>
                </a:extLst>
              </a:tr>
              <a:tr h="370840">
                <a:tc>
                  <a:txBody>
                    <a:bodyPr/>
                    <a:lstStyle/>
                    <a:p>
                      <a:r>
                        <a:rPr lang="en-US" b="1" dirty="0"/>
                        <a:t>‘Scripture’</a:t>
                      </a:r>
                      <a:endParaRPr lang="en-NZ"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t>Greek word “</a:t>
                      </a:r>
                      <a:r>
                        <a:rPr lang="en-US" sz="1800" kern="1200" dirty="0" err="1"/>
                        <a:t>Graphe</a:t>
                      </a:r>
                      <a:r>
                        <a:rPr lang="en-US" sz="1800" kern="1200" dirty="0"/>
                        <a:t>” which means “a writing”.  When a capital S is used in the word “Scripture” it means Holy writings</a:t>
                      </a:r>
                      <a:endParaRPr lang="en-NZ" sz="1800" kern="1200" dirty="0">
                        <a:solidFill>
                          <a:schemeClr val="lt1"/>
                        </a:solidFill>
                        <a:latin typeface="+mn-lt"/>
                        <a:ea typeface="+mn-ea"/>
                        <a:cs typeface="+mn-cs"/>
                      </a:endParaRPr>
                    </a:p>
                  </a:txBody>
                  <a:tcPr/>
                </a:tc>
                <a:extLst>
                  <a:ext uri="{0D108BD9-81ED-4DB2-BD59-A6C34878D82A}">
                    <a16:rowId xmlns:a16="http://schemas.microsoft.com/office/drawing/2014/main" val="16172517"/>
                  </a:ext>
                </a:extLst>
              </a:tr>
              <a:tr h="370840">
                <a:tc>
                  <a:txBody>
                    <a:bodyPr/>
                    <a:lstStyle/>
                    <a:p>
                      <a:r>
                        <a:rPr lang="en-US" b="1" dirty="0"/>
                        <a:t>‘God breathed’</a:t>
                      </a:r>
                      <a:endParaRPr lang="en-NZ" b="1" dirty="0"/>
                    </a:p>
                  </a:txBody>
                  <a:tcPr/>
                </a:tc>
                <a:tc>
                  <a:txBody>
                    <a:bodyPr/>
                    <a:lstStyle/>
                    <a:p>
                      <a:r>
                        <a:rPr lang="en-US" sz="1800" kern="1200" dirty="0"/>
                        <a:t>Greek word “</a:t>
                      </a:r>
                      <a:r>
                        <a:rPr lang="en-US" sz="1800" kern="1200" dirty="0" err="1"/>
                        <a:t>Theospneo</a:t>
                      </a:r>
                      <a:r>
                        <a:rPr lang="en-US" sz="1800" kern="1200" dirty="0"/>
                        <a:t>”:</a:t>
                      </a:r>
                      <a:endParaRPr lang="en-NZ" sz="1800" kern="1200" dirty="0"/>
                    </a:p>
                    <a:p>
                      <a:pPr marL="285750" lvl="0" indent="-285750">
                        <a:buFont typeface="Arial" panose="020B0604020202020204" pitchFamily="34" charset="0"/>
                        <a:buChar char="•"/>
                      </a:pPr>
                      <a:r>
                        <a:rPr lang="en-US" sz="1800" kern="1200" dirty="0"/>
                        <a:t>Theos – God;  </a:t>
                      </a:r>
                      <a:endParaRPr lang="en-NZ" sz="1800" kern="1200" dirty="0"/>
                    </a:p>
                    <a:p>
                      <a:pPr marL="285750" lvl="0" indent="-285750">
                        <a:buFont typeface="Arial" panose="020B0604020202020204" pitchFamily="34" charset="0"/>
                        <a:buChar char="•"/>
                      </a:pPr>
                      <a:r>
                        <a:rPr lang="en-US" sz="1800" kern="1200" dirty="0"/>
                        <a:t>neo – breathe hard, breeze</a:t>
                      </a:r>
                      <a:endParaRPr lang="en-NZ" sz="1800" kern="1200" dirty="0">
                        <a:solidFill>
                          <a:schemeClr val="lt1"/>
                        </a:solidFill>
                        <a:latin typeface="+mn-lt"/>
                        <a:ea typeface="+mn-ea"/>
                        <a:cs typeface="+mn-cs"/>
                      </a:endParaRPr>
                    </a:p>
                  </a:txBody>
                  <a:tcPr/>
                </a:tc>
                <a:extLst>
                  <a:ext uri="{0D108BD9-81ED-4DB2-BD59-A6C34878D82A}">
                    <a16:rowId xmlns:a16="http://schemas.microsoft.com/office/drawing/2014/main" val="3234681499"/>
                  </a:ext>
                </a:extLst>
              </a:tr>
            </a:tbl>
          </a:graphicData>
        </a:graphic>
      </p:graphicFrame>
    </p:spTree>
    <p:extLst>
      <p:ext uri="{BB962C8B-B14F-4D97-AF65-F5344CB8AC3E}">
        <p14:creationId xmlns:p14="http://schemas.microsoft.com/office/powerpoint/2010/main" val="25484886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rotWithShape="1">
          <a:blip r:embed="rId3">
            <a:alphaModFix amt="50000"/>
          </a:blip>
          <a:srcRect t="15213" b="28112"/>
          <a:stretch/>
        </p:blipFill>
        <p:spPr>
          <a:xfrm>
            <a:off x="20" y="1"/>
            <a:ext cx="12191980" cy="6857999"/>
          </a:xfrm>
          <a:prstGeom prst="rect">
            <a:avLst/>
          </a:prstGeom>
        </p:spPr>
      </p:pic>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4387349" y="1200152"/>
            <a:ext cx="6897171" cy="4457696"/>
          </a:xfrm>
        </p:spPr>
        <p:txBody>
          <a:bodyPr vert="horz" lIns="91440" tIns="45720" rIns="91440" bIns="45720" rtlCol="0" anchor="ctr">
            <a:normAutofit/>
          </a:bodyPr>
          <a:lstStyle/>
          <a:p>
            <a:r>
              <a:rPr lang="en-US" sz="8000">
                <a:solidFill>
                  <a:srgbClr val="FFFFFF"/>
                </a:solidFill>
              </a:rPr>
              <a:t>The Bible</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849963" y="1200152"/>
            <a:ext cx="2816535" cy="4457696"/>
          </a:xfrm>
        </p:spPr>
        <p:txBody>
          <a:bodyPr vert="horz" lIns="91440" tIns="45720" rIns="91440" bIns="45720" rtlCol="0" anchor="ctr">
            <a:normAutofit/>
          </a:bodyPr>
          <a:lstStyle/>
          <a:p>
            <a:pPr algn="r"/>
            <a:r>
              <a:rPr lang="en-US" sz="2800">
                <a:solidFill>
                  <a:srgbClr val="FFFFFF"/>
                </a:solidFill>
              </a:rPr>
              <a:t>Revelation of god to man</a:t>
            </a:r>
          </a:p>
        </p:txBody>
      </p:sp>
      <p:cxnSp>
        <p:nvCxnSpPr>
          <p:cNvPr id="17" name="Straight Connector 16">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F2CB3A4-1229-4A97-891D-99BC8C516A4E}"/>
              </a:ext>
            </a:extLst>
          </p:cNvPr>
          <p:cNvSpPr txBox="1"/>
          <p:nvPr/>
        </p:nvSpPr>
        <p:spPr>
          <a:xfrm>
            <a:off x="9727096" y="6304001"/>
            <a:ext cx="2464904" cy="369333"/>
          </a:xfrm>
          <a:prstGeom prst="rect">
            <a:avLst/>
          </a:prstGeom>
          <a:noFill/>
        </p:spPr>
        <p:txBody>
          <a:bodyPr wrap="square" rtlCol="0">
            <a:spAutoFit/>
          </a:bodyPr>
          <a:lstStyle/>
          <a:p>
            <a:r>
              <a:rPr lang="en-NZ" dirty="0"/>
              <a:t>Mark Rees-Thomas</a:t>
            </a:r>
          </a:p>
        </p:txBody>
      </p:sp>
    </p:spTree>
    <p:extLst>
      <p:ext uri="{BB962C8B-B14F-4D97-AF65-F5344CB8AC3E}">
        <p14:creationId xmlns:p14="http://schemas.microsoft.com/office/powerpoint/2010/main" val="4100235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Northern Hills survey</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p:txBody>
          <a:bodyPr/>
          <a:lstStyle/>
          <a:p>
            <a:r>
              <a:rPr lang="en-US" dirty="0"/>
              <a:t>How do we view the Bible?</a:t>
            </a:r>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3</a:t>
            </a:fld>
            <a:endParaRPr lang="en-US"/>
          </a:p>
        </p:txBody>
      </p:sp>
      <p:pic>
        <p:nvPicPr>
          <p:cNvPr id="11" name="Picture Placeholder 10">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3"/>
          <a:stretch>
            <a:fillRect/>
          </a:stretch>
        </p:blipFill>
        <p:spPr>
          <a:xfrm>
            <a:off x="2993041" y="2785850"/>
            <a:ext cx="6206400" cy="3556676"/>
          </a:xfrm>
        </p:spPr>
      </p:pic>
    </p:spTree>
    <p:extLst>
      <p:ext uri="{BB962C8B-B14F-4D97-AF65-F5344CB8AC3E}">
        <p14:creationId xmlns:p14="http://schemas.microsoft.com/office/powerpoint/2010/main" val="3187533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C454-1F36-41D5-B62C-9AE49B6B9730}"/>
              </a:ext>
            </a:extLst>
          </p:cNvPr>
          <p:cNvSpPr>
            <a:spLocks noGrp="1"/>
          </p:cNvSpPr>
          <p:nvPr>
            <p:ph type="title"/>
          </p:nvPr>
        </p:nvSpPr>
        <p:spPr/>
        <p:txBody>
          <a:bodyPr/>
          <a:lstStyle/>
          <a:p>
            <a:r>
              <a:rPr lang="en-NZ" dirty="0"/>
              <a:t>Northern hills survey</a:t>
            </a:r>
          </a:p>
        </p:txBody>
      </p:sp>
      <p:sp>
        <p:nvSpPr>
          <p:cNvPr id="4" name="Slide Number Placeholder 3">
            <a:extLst>
              <a:ext uri="{FF2B5EF4-FFF2-40B4-BE49-F238E27FC236}">
                <a16:creationId xmlns:a16="http://schemas.microsoft.com/office/drawing/2014/main" id="{0C514534-5D1D-429D-BEDE-08F4D7992176}"/>
              </a:ext>
            </a:extLst>
          </p:cNvPr>
          <p:cNvSpPr>
            <a:spLocks noGrp="1"/>
          </p:cNvSpPr>
          <p:nvPr>
            <p:ph type="sldNum" sz="quarter" idx="12"/>
          </p:nvPr>
        </p:nvSpPr>
        <p:spPr/>
        <p:txBody>
          <a:bodyPr/>
          <a:lstStyle/>
          <a:p>
            <a:fld id="{9EC71654-96A5-4280-94F3-931C61A9F92C}" type="slidenum">
              <a:rPr lang="en-US" noProof="0" smtClean="0"/>
              <a:pPr/>
              <a:t>4</a:t>
            </a:fld>
            <a:endParaRPr lang="en-US" noProof="0"/>
          </a:p>
        </p:txBody>
      </p:sp>
      <p:sp>
        <p:nvSpPr>
          <p:cNvPr id="5" name="Content Placeholder 4">
            <a:extLst>
              <a:ext uri="{FF2B5EF4-FFF2-40B4-BE49-F238E27FC236}">
                <a16:creationId xmlns:a16="http://schemas.microsoft.com/office/drawing/2014/main" id="{76F5B101-0C75-4FA5-8A3F-9A1DFEAFDE97}"/>
              </a:ext>
            </a:extLst>
          </p:cNvPr>
          <p:cNvSpPr>
            <a:spLocks noGrp="1"/>
          </p:cNvSpPr>
          <p:nvPr>
            <p:ph idx="15"/>
          </p:nvPr>
        </p:nvSpPr>
        <p:spPr/>
        <p:txBody>
          <a:bodyPr/>
          <a:lstStyle/>
          <a:p>
            <a:r>
              <a:rPr lang="en-NZ" dirty="0"/>
              <a:t>Views of the bible</a:t>
            </a:r>
          </a:p>
        </p:txBody>
      </p:sp>
      <p:graphicFrame>
        <p:nvGraphicFramePr>
          <p:cNvPr id="11" name="Content Placeholder 10">
            <a:extLst>
              <a:ext uri="{FF2B5EF4-FFF2-40B4-BE49-F238E27FC236}">
                <a16:creationId xmlns:a16="http://schemas.microsoft.com/office/drawing/2014/main" id="{B3D0BFFA-F8CD-447D-908A-7445F9D792B2}"/>
              </a:ext>
            </a:extLst>
          </p:cNvPr>
          <p:cNvGraphicFramePr>
            <a:graphicFrameLocks noGrp="1"/>
          </p:cNvGraphicFramePr>
          <p:nvPr>
            <p:ph idx="19"/>
            <p:extLst>
              <p:ext uri="{D42A27DB-BD31-4B8C-83A1-F6EECF244321}">
                <p14:modId xmlns:p14="http://schemas.microsoft.com/office/powerpoint/2010/main" val="1159371199"/>
              </p:ext>
            </p:extLst>
          </p:nvPr>
        </p:nvGraphicFramePr>
        <p:xfrm>
          <a:off x="515938" y="3202000"/>
          <a:ext cx="5211404" cy="1752600"/>
        </p:xfrm>
        <a:graphic>
          <a:graphicData uri="http://schemas.openxmlformats.org/drawingml/2006/table">
            <a:tbl>
              <a:tblPr firstRow="1" bandRow="1">
                <a:tableStyleId>{C4B1156A-380E-4F78-BDF5-A606A8083BF9}</a:tableStyleId>
              </a:tblPr>
              <a:tblGrid>
                <a:gridCol w="3991407">
                  <a:extLst>
                    <a:ext uri="{9D8B030D-6E8A-4147-A177-3AD203B41FA5}">
                      <a16:colId xmlns:a16="http://schemas.microsoft.com/office/drawing/2014/main" val="3446367078"/>
                    </a:ext>
                  </a:extLst>
                </a:gridCol>
                <a:gridCol w="1219997">
                  <a:extLst>
                    <a:ext uri="{9D8B030D-6E8A-4147-A177-3AD203B41FA5}">
                      <a16:colId xmlns:a16="http://schemas.microsoft.com/office/drawing/2014/main" val="153181952"/>
                    </a:ext>
                  </a:extLst>
                </a:gridCol>
              </a:tblGrid>
              <a:tr h="370840">
                <a:tc>
                  <a:txBody>
                    <a:bodyPr/>
                    <a:lstStyle/>
                    <a:p>
                      <a:endParaRPr lang="en-NZ" b="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b="1" dirty="0"/>
                        <a:t>Yes</a:t>
                      </a:r>
                      <a:endParaRPr lang="en-NZ" b="1" dirty="0"/>
                    </a:p>
                  </a:txBody>
                  <a:tcPr/>
                </a:tc>
                <a:extLst>
                  <a:ext uri="{0D108BD9-81ED-4DB2-BD59-A6C34878D82A}">
                    <a16:rowId xmlns:a16="http://schemas.microsoft.com/office/drawing/2014/main" val="749631505"/>
                  </a:ext>
                </a:extLst>
              </a:tr>
              <a:tr h="370840">
                <a:tc>
                  <a:txBody>
                    <a:bodyPr/>
                    <a:lstStyle/>
                    <a:p>
                      <a:r>
                        <a:rPr lang="en-US" b="0" dirty="0"/>
                        <a:t>The Bible is inspired by God</a:t>
                      </a:r>
                      <a:endParaRPr lang="en-NZ" b="0" dirty="0"/>
                    </a:p>
                  </a:txBody>
                  <a:tcPr/>
                </a:tc>
                <a:tc>
                  <a:txBody>
                    <a:bodyPr/>
                    <a:lstStyle/>
                    <a:p>
                      <a:r>
                        <a:rPr lang="en-US" b="0" dirty="0"/>
                        <a:t>100%</a:t>
                      </a:r>
                      <a:endParaRPr lang="en-NZ" b="0" dirty="0"/>
                    </a:p>
                  </a:txBody>
                  <a:tcPr/>
                </a:tc>
                <a:extLst>
                  <a:ext uri="{0D108BD9-81ED-4DB2-BD59-A6C34878D82A}">
                    <a16:rowId xmlns:a16="http://schemas.microsoft.com/office/drawing/2014/main" val="1525175353"/>
                  </a:ext>
                </a:extLst>
              </a:tr>
              <a:tr h="370840">
                <a:tc>
                  <a:txBody>
                    <a:bodyPr/>
                    <a:lstStyle/>
                    <a:p>
                      <a:r>
                        <a:rPr lang="en-US" dirty="0"/>
                        <a:t>The Bible is without error</a:t>
                      </a:r>
                      <a:endParaRPr lang="en-NZ" dirty="0"/>
                    </a:p>
                  </a:txBody>
                  <a:tcPr/>
                </a:tc>
                <a:tc>
                  <a:txBody>
                    <a:bodyPr/>
                    <a:lstStyle/>
                    <a:p>
                      <a:r>
                        <a:rPr lang="en-US" dirty="0"/>
                        <a:t>95%</a:t>
                      </a:r>
                      <a:endParaRPr lang="en-NZ" dirty="0"/>
                    </a:p>
                  </a:txBody>
                  <a:tcPr/>
                </a:tc>
                <a:extLst>
                  <a:ext uri="{0D108BD9-81ED-4DB2-BD59-A6C34878D82A}">
                    <a16:rowId xmlns:a16="http://schemas.microsoft.com/office/drawing/2014/main" val="3310058278"/>
                  </a:ext>
                </a:extLst>
              </a:tr>
              <a:tr h="370840">
                <a:tc>
                  <a:txBody>
                    <a:bodyPr/>
                    <a:lstStyle/>
                    <a:p>
                      <a:r>
                        <a:rPr lang="en-US" dirty="0"/>
                        <a:t>The Bible should be interpreted in light of society’s values</a:t>
                      </a:r>
                      <a:endParaRPr lang="en-NZ" dirty="0"/>
                    </a:p>
                  </a:txBody>
                  <a:tcPr/>
                </a:tc>
                <a:tc>
                  <a:txBody>
                    <a:bodyPr/>
                    <a:lstStyle/>
                    <a:p>
                      <a:r>
                        <a:rPr lang="en-US" dirty="0"/>
                        <a:t>5%</a:t>
                      </a:r>
                      <a:endParaRPr lang="en-NZ" dirty="0"/>
                    </a:p>
                  </a:txBody>
                  <a:tcPr/>
                </a:tc>
                <a:extLst>
                  <a:ext uri="{0D108BD9-81ED-4DB2-BD59-A6C34878D82A}">
                    <a16:rowId xmlns:a16="http://schemas.microsoft.com/office/drawing/2014/main" val="647646252"/>
                  </a:ext>
                </a:extLst>
              </a:tr>
            </a:tbl>
          </a:graphicData>
        </a:graphic>
      </p:graphicFrame>
      <p:sp>
        <p:nvSpPr>
          <p:cNvPr id="7" name="Content Placeholder 6">
            <a:extLst>
              <a:ext uri="{FF2B5EF4-FFF2-40B4-BE49-F238E27FC236}">
                <a16:creationId xmlns:a16="http://schemas.microsoft.com/office/drawing/2014/main" id="{0D65CE8B-7AA0-44AD-9A2D-E74AC05EB053}"/>
              </a:ext>
            </a:extLst>
          </p:cNvPr>
          <p:cNvSpPr>
            <a:spLocks noGrp="1"/>
          </p:cNvSpPr>
          <p:nvPr>
            <p:ph idx="20"/>
          </p:nvPr>
        </p:nvSpPr>
        <p:spPr/>
        <p:txBody>
          <a:bodyPr/>
          <a:lstStyle/>
          <a:p>
            <a:r>
              <a:rPr lang="en-NZ" dirty="0"/>
              <a:t>Engagement with the bible</a:t>
            </a:r>
          </a:p>
        </p:txBody>
      </p:sp>
      <p:sp>
        <p:nvSpPr>
          <p:cNvPr id="8" name="Picture Placeholder 7">
            <a:extLst>
              <a:ext uri="{FF2B5EF4-FFF2-40B4-BE49-F238E27FC236}">
                <a16:creationId xmlns:a16="http://schemas.microsoft.com/office/drawing/2014/main" id="{8C738793-F620-4A19-96CC-8BFAC61BB84A}"/>
              </a:ext>
            </a:extLst>
          </p:cNvPr>
          <p:cNvSpPr>
            <a:spLocks noGrp="1"/>
          </p:cNvSpPr>
          <p:nvPr>
            <p:ph type="pic" sz="quarter" idx="21"/>
          </p:nvPr>
        </p:nvSpPr>
        <p:spPr/>
      </p:sp>
      <p:sp>
        <p:nvSpPr>
          <p:cNvPr id="9" name="Picture Placeholder 8">
            <a:extLst>
              <a:ext uri="{FF2B5EF4-FFF2-40B4-BE49-F238E27FC236}">
                <a16:creationId xmlns:a16="http://schemas.microsoft.com/office/drawing/2014/main" id="{F1FDEACA-320A-4FAB-B371-3DC0B00554F2}"/>
              </a:ext>
            </a:extLst>
          </p:cNvPr>
          <p:cNvSpPr>
            <a:spLocks noGrp="1"/>
          </p:cNvSpPr>
          <p:nvPr>
            <p:ph type="pic" sz="quarter" idx="22"/>
          </p:nvPr>
        </p:nvSpPr>
        <p:spPr/>
      </p:sp>
      <p:sp>
        <p:nvSpPr>
          <p:cNvPr id="10" name="TextBox 9">
            <a:extLst>
              <a:ext uri="{FF2B5EF4-FFF2-40B4-BE49-F238E27FC236}">
                <a16:creationId xmlns:a16="http://schemas.microsoft.com/office/drawing/2014/main" id="{67B4D711-E8AC-4462-953C-CCDEF13735A0}"/>
              </a:ext>
            </a:extLst>
          </p:cNvPr>
          <p:cNvSpPr txBox="1"/>
          <p:nvPr/>
        </p:nvSpPr>
        <p:spPr>
          <a:xfrm>
            <a:off x="10005399" y="706789"/>
            <a:ext cx="1505527" cy="369332"/>
          </a:xfrm>
          <a:prstGeom prst="rect">
            <a:avLst/>
          </a:prstGeom>
          <a:noFill/>
        </p:spPr>
        <p:txBody>
          <a:bodyPr wrap="square" rtlCol="0">
            <a:spAutoFit/>
          </a:bodyPr>
          <a:lstStyle/>
          <a:p>
            <a:r>
              <a:rPr lang="en-US" b="1" i="1" dirty="0"/>
              <a:t>39 responses</a:t>
            </a:r>
            <a:endParaRPr lang="en-NZ" b="1" i="1" dirty="0"/>
          </a:p>
        </p:txBody>
      </p:sp>
      <p:graphicFrame>
        <p:nvGraphicFramePr>
          <p:cNvPr id="12" name="Content Placeholder 10">
            <a:extLst>
              <a:ext uri="{FF2B5EF4-FFF2-40B4-BE49-F238E27FC236}">
                <a16:creationId xmlns:a16="http://schemas.microsoft.com/office/drawing/2014/main" id="{104454F9-1745-41CE-8A31-E186C1CD3B0C}"/>
              </a:ext>
            </a:extLst>
          </p:cNvPr>
          <p:cNvGraphicFramePr>
            <a:graphicFrameLocks/>
          </p:cNvGraphicFramePr>
          <p:nvPr>
            <p:extLst>
              <p:ext uri="{D42A27DB-BD31-4B8C-83A1-F6EECF244321}">
                <p14:modId xmlns:p14="http://schemas.microsoft.com/office/powerpoint/2010/main" val="168278355"/>
              </p:ext>
            </p:extLst>
          </p:nvPr>
        </p:nvGraphicFramePr>
        <p:xfrm>
          <a:off x="6736630" y="1944860"/>
          <a:ext cx="5211404" cy="1112520"/>
        </p:xfrm>
        <a:graphic>
          <a:graphicData uri="http://schemas.openxmlformats.org/drawingml/2006/table">
            <a:tbl>
              <a:tblPr firstRow="1" bandRow="1">
                <a:tableStyleId>{0505E3EF-67EA-436B-97B2-0124C06EBD24}</a:tableStyleId>
              </a:tblPr>
              <a:tblGrid>
                <a:gridCol w="3991407">
                  <a:extLst>
                    <a:ext uri="{9D8B030D-6E8A-4147-A177-3AD203B41FA5}">
                      <a16:colId xmlns:a16="http://schemas.microsoft.com/office/drawing/2014/main" val="3446367078"/>
                    </a:ext>
                  </a:extLst>
                </a:gridCol>
                <a:gridCol w="1219997">
                  <a:extLst>
                    <a:ext uri="{9D8B030D-6E8A-4147-A177-3AD203B41FA5}">
                      <a16:colId xmlns:a16="http://schemas.microsoft.com/office/drawing/2014/main" val="153181952"/>
                    </a:ext>
                  </a:extLst>
                </a:gridCol>
              </a:tblGrid>
              <a:tr h="370840">
                <a:tc>
                  <a:txBody>
                    <a:bodyPr/>
                    <a:lstStyle/>
                    <a:p>
                      <a:endParaRPr lang="en-NZ" b="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b="1" dirty="0"/>
                        <a:t>Yes</a:t>
                      </a:r>
                      <a:endParaRPr lang="en-NZ" b="1" dirty="0"/>
                    </a:p>
                  </a:txBody>
                  <a:tcPr/>
                </a:tc>
                <a:extLst>
                  <a:ext uri="{0D108BD9-81ED-4DB2-BD59-A6C34878D82A}">
                    <a16:rowId xmlns:a16="http://schemas.microsoft.com/office/drawing/2014/main" val="4054642377"/>
                  </a:ext>
                </a:extLst>
              </a:tr>
              <a:tr h="370840">
                <a:tc>
                  <a:txBody>
                    <a:bodyPr/>
                    <a:lstStyle/>
                    <a:p>
                      <a:r>
                        <a:rPr lang="en-US" b="0" dirty="0"/>
                        <a:t>Have read the entire Bible</a:t>
                      </a:r>
                      <a:endParaRPr lang="en-NZ" b="0" dirty="0"/>
                    </a:p>
                  </a:txBody>
                  <a:tcPr/>
                </a:tc>
                <a:tc>
                  <a:txBody>
                    <a:bodyPr/>
                    <a:lstStyle/>
                    <a:p>
                      <a:r>
                        <a:rPr lang="en-US" b="0" dirty="0"/>
                        <a:t>62%</a:t>
                      </a:r>
                      <a:endParaRPr lang="en-NZ" b="0" dirty="0"/>
                    </a:p>
                  </a:txBody>
                  <a:tcPr/>
                </a:tc>
                <a:extLst>
                  <a:ext uri="{0D108BD9-81ED-4DB2-BD59-A6C34878D82A}">
                    <a16:rowId xmlns:a16="http://schemas.microsoft.com/office/drawing/2014/main" val="364483809"/>
                  </a:ext>
                </a:extLst>
              </a:tr>
              <a:tr h="370840">
                <a:tc>
                  <a:txBody>
                    <a:bodyPr/>
                    <a:lstStyle/>
                    <a:p>
                      <a:r>
                        <a:rPr lang="en-US" dirty="0"/>
                        <a:t>Have a personal Bible study plan</a:t>
                      </a:r>
                      <a:endParaRPr lang="en-NZ" dirty="0"/>
                    </a:p>
                  </a:txBody>
                  <a:tcPr/>
                </a:tc>
                <a:tc>
                  <a:txBody>
                    <a:bodyPr/>
                    <a:lstStyle/>
                    <a:p>
                      <a:r>
                        <a:rPr lang="en-US" dirty="0"/>
                        <a:t>62%</a:t>
                      </a:r>
                      <a:endParaRPr lang="en-NZ" dirty="0"/>
                    </a:p>
                  </a:txBody>
                  <a:tcPr/>
                </a:tc>
                <a:extLst>
                  <a:ext uri="{0D108BD9-81ED-4DB2-BD59-A6C34878D82A}">
                    <a16:rowId xmlns:a16="http://schemas.microsoft.com/office/drawing/2014/main" val="4250478336"/>
                  </a:ext>
                </a:extLst>
              </a:tr>
            </a:tbl>
          </a:graphicData>
        </a:graphic>
      </p:graphicFrame>
      <p:graphicFrame>
        <p:nvGraphicFramePr>
          <p:cNvPr id="13" name="Table 12">
            <a:extLst>
              <a:ext uri="{FF2B5EF4-FFF2-40B4-BE49-F238E27FC236}">
                <a16:creationId xmlns:a16="http://schemas.microsoft.com/office/drawing/2014/main" id="{6FB463AC-D4EC-4D34-8C98-7E5B99A071E4}"/>
              </a:ext>
            </a:extLst>
          </p:cNvPr>
          <p:cNvGraphicFramePr>
            <a:graphicFrameLocks noGrp="1"/>
          </p:cNvGraphicFramePr>
          <p:nvPr>
            <p:extLst>
              <p:ext uri="{D42A27DB-BD31-4B8C-83A1-F6EECF244321}">
                <p14:modId xmlns:p14="http://schemas.microsoft.com/office/powerpoint/2010/main" val="1829388497"/>
              </p:ext>
            </p:extLst>
          </p:nvPr>
        </p:nvGraphicFramePr>
        <p:xfrm>
          <a:off x="6736629" y="3336620"/>
          <a:ext cx="5211405" cy="1112520"/>
        </p:xfrm>
        <a:graphic>
          <a:graphicData uri="http://schemas.openxmlformats.org/drawingml/2006/table">
            <a:tbl>
              <a:tblPr firstRow="1" bandRow="1">
                <a:tableStyleId>{0505E3EF-67EA-436B-97B2-0124C06EBD24}</a:tableStyleId>
              </a:tblPr>
              <a:tblGrid>
                <a:gridCol w="1737135">
                  <a:extLst>
                    <a:ext uri="{9D8B030D-6E8A-4147-A177-3AD203B41FA5}">
                      <a16:colId xmlns:a16="http://schemas.microsoft.com/office/drawing/2014/main" val="119064770"/>
                    </a:ext>
                  </a:extLst>
                </a:gridCol>
                <a:gridCol w="1737135">
                  <a:extLst>
                    <a:ext uri="{9D8B030D-6E8A-4147-A177-3AD203B41FA5}">
                      <a16:colId xmlns:a16="http://schemas.microsoft.com/office/drawing/2014/main" val="3857199402"/>
                    </a:ext>
                  </a:extLst>
                </a:gridCol>
                <a:gridCol w="1737135">
                  <a:extLst>
                    <a:ext uri="{9D8B030D-6E8A-4147-A177-3AD203B41FA5}">
                      <a16:colId xmlns:a16="http://schemas.microsoft.com/office/drawing/2014/main" val="62500348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How often we read the Bible</a:t>
                      </a:r>
                      <a:endParaRPr lang="en-NZ" b="0" dirty="0"/>
                    </a:p>
                  </a:txBody>
                  <a:tcPr/>
                </a:tc>
                <a:tc hMerge="1">
                  <a:txBody>
                    <a:bodyPr/>
                    <a:lstStyle/>
                    <a:p>
                      <a:endParaRPr lang="en-NZ" dirty="0"/>
                    </a:p>
                  </a:txBody>
                  <a:tcPr/>
                </a:tc>
                <a:tc hMerge="1">
                  <a:txBody>
                    <a:bodyPr/>
                    <a:lstStyle/>
                    <a:p>
                      <a:endParaRPr lang="en-NZ" dirty="0"/>
                    </a:p>
                  </a:txBody>
                  <a:tcPr/>
                </a:tc>
                <a:extLst>
                  <a:ext uri="{0D108BD9-81ED-4DB2-BD59-A6C34878D82A}">
                    <a16:rowId xmlns:a16="http://schemas.microsoft.com/office/drawing/2014/main" val="2495180283"/>
                  </a:ext>
                </a:extLst>
              </a:tr>
              <a:tr h="370840">
                <a:tc>
                  <a:txBody>
                    <a:bodyPr/>
                    <a:lstStyle/>
                    <a:p>
                      <a:r>
                        <a:rPr lang="en-US" i="1" dirty="0"/>
                        <a:t>&lt; 1 per week</a:t>
                      </a:r>
                      <a:endParaRPr lang="en-NZ" i="1" dirty="0"/>
                    </a:p>
                  </a:txBody>
                  <a:tcPr/>
                </a:tc>
                <a:tc>
                  <a:txBody>
                    <a:bodyPr/>
                    <a:lstStyle/>
                    <a:p>
                      <a:r>
                        <a:rPr lang="en-US" i="1" dirty="0"/>
                        <a:t>2-3 times/ </a:t>
                      </a:r>
                      <a:r>
                        <a:rPr lang="en-US" i="1" dirty="0" err="1"/>
                        <a:t>wk</a:t>
                      </a:r>
                      <a:endParaRPr lang="en-NZ" i="1" dirty="0"/>
                    </a:p>
                  </a:txBody>
                  <a:tcPr/>
                </a:tc>
                <a:tc>
                  <a:txBody>
                    <a:bodyPr/>
                    <a:lstStyle/>
                    <a:p>
                      <a:r>
                        <a:rPr lang="en-US" i="1" dirty="0"/>
                        <a:t>&gt;3 times/ week</a:t>
                      </a:r>
                      <a:endParaRPr lang="en-NZ" i="1" dirty="0"/>
                    </a:p>
                  </a:txBody>
                  <a:tcPr/>
                </a:tc>
                <a:extLst>
                  <a:ext uri="{0D108BD9-81ED-4DB2-BD59-A6C34878D82A}">
                    <a16:rowId xmlns:a16="http://schemas.microsoft.com/office/drawing/2014/main" val="885642829"/>
                  </a:ext>
                </a:extLst>
              </a:tr>
              <a:tr h="370840">
                <a:tc>
                  <a:txBody>
                    <a:bodyPr/>
                    <a:lstStyle/>
                    <a:p>
                      <a:pPr algn="ctr"/>
                      <a:r>
                        <a:rPr lang="en-US" dirty="0"/>
                        <a:t>5%</a:t>
                      </a:r>
                      <a:endParaRPr lang="en-NZ" dirty="0"/>
                    </a:p>
                  </a:txBody>
                  <a:tcPr/>
                </a:tc>
                <a:tc>
                  <a:txBody>
                    <a:bodyPr/>
                    <a:lstStyle/>
                    <a:p>
                      <a:pPr algn="ctr"/>
                      <a:r>
                        <a:rPr lang="en-US" dirty="0"/>
                        <a:t>23%</a:t>
                      </a:r>
                      <a:endParaRPr lang="en-NZ" dirty="0"/>
                    </a:p>
                  </a:txBody>
                  <a:tcPr/>
                </a:tc>
                <a:tc>
                  <a:txBody>
                    <a:bodyPr/>
                    <a:lstStyle/>
                    <a:p>
                      <a:pPr algn="ctr"/>
                      <a:r>
                        <a:rPr lang="en-US" dirty="0"/>
                        <a:t>72%</a:t>
                      </a:r>
                      <a:endParaRPr lang="en-NZ" dirty="0"/>
                    </a:p>
                  </a:txBody>
                  <a:tcPr/>
                </a:tc>
                <a:extLst>
                  <a:ext uri="{0D108BD9-81ED-4DB2-BD59-A6C34878D82A}">
                    <a16:rowId xmlns:a16="http://schemas.microsoft.com/office/drawing/2014/main" val="4043815144"/>
                  </a:ext>
                </a:extLst>
              </a:tr>
            </a:tbl>
          </a:graphicData>
        </a:graphic>
      </p:graphicFrame>
    </p:spTree>
    <p:extLst>
      <p:ext uri="{BB962C8B-B14F-4D97-AF65-F5344CB8AC3E}">
        <p14:creationId xmlns:p14="http://schemas.microsoft.com/office/powerpoint/2010/main" val="288662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C454-1F36-41D5-B62C-9AE49B6B9730}"/>
              </a:ext>
            </a:extLst>
          </p:cNvPr>
          <p:cNvSpPr>
            <a:spLocks noGrp="1"/>
          </p:cNvSpPr>
          <p:nvPr>
            <p:ph type="title"/>
          </p:nvPr>
        </p:nvSpPr>
        <p:spPr/>
        <p:txBody>
          <a:bodyPr/>
          <a:lstStyle/>
          <a:p>
            <a:r>
              <a:rPr lang="en-NZ" dirty="0"/>
              <a:t>Northern hills survey</a:t>
            </a:r>
          </a:p>
        </p:txBody>
      </p:sp>
      <p:sp>
        <p:nvSpPr>
          <p:cNvPr id="4" name="Slide Number Placeholder 3">
            <a:extLst>
              <a:ext uri="{FF2B5EF4-FFF2-40B4-BE49-F238E27FC236}">
                <a16:creationId xmlns:a16="http://schemas.microsoft.com/office/drawing/2014/main" id="{0C514534-5D1D-429D-BEDE-08F4D7992176}"/>
              </a:ext>
            </a:extLst>
          </p:cNvPr>
          <p:cNvSpPr>
            <a:spLocks noGrp="1"/>
          </p:cNvSpPr>
          <p:nvPr>
            <p:ph type="sldNum" sz="quarter" idx="12"/>
          </p:nvPr>
        </p:nvSpPr>
        <p:spPr/>
        <p:txBody>
          <a:bodyPr/>
          <a:lstStyle/>
          <a:p>
            <a:fld id="{9EC71654-96A5-4280-94F3-931C61A9F92C}" type="slidenum">
              <a:rPr lang="en-US" noProof="0" smtClean="0"/>
              <a:pPr/>
              <a:t>5</a:t>
            </a:fld>
            <a:endParaRPr lang="en-US" noProof="0"/>
          </a:p>
        </p:txBody>
      </p:sp>
      <p:sp>
        <p:nvSpPr>
          <p:cNvPr id="5" name="Content Placeholder 4">
            <a:extLst>
              <a:ext uri="{FF2B5EF4-FFF2-40B4-BE49-F238E27FC236}">
                <a16:creationId xmlns:a16="http://schemas.microsoft.com/office/drawing/2014/main" id="{76F5B101-0C75-4FA5-8A3F-9A1DFEAFDE97}"/>
              </a:ext>
            </a:extLst>
          </p:cNvPr>
          <p:cNvSpPr>
            <a:spLocks noGrp="1"/>
          </p:cNvSpPr>
          <p:nvPr>
            <p:ph idx="15"/>
          </p:nvPr>
        </p:nvSpPr>
        <p:spPr/>
        <p:txBody>
          <a:bodyPr/>
          <a:lstStyle/>
          <a:p>
            <a:r>
              <a:rPr lang="en-NZ" dirty="0"/>
              <a:t>What the bible claims</a:t>
            </a:r>
          </a:p>
        </p:txBody>
      </p:sp>
      <p:graphicFrame>
        <p:nvGraphicFramePr>
          <p:cNvPr id="10" name="Content Placeholder 9">
            <a:extLst>
              <a:ext uri="{FF2B5EF4-FFF2-40B4-BE49-F238E27FC236}">
                <a16:creationId xmlns:a16="http://schemas.microsoft.com/office/drawing/2014/main" id="{41FF2436-436C-4EEA-BDD5-AC254A23526C}"/>
              </a:ext>
            </a:extLst>
          </p:cNvPr>
          <p:cNvGraphicFramePr>
            <a:graphicFrameLocks noGrp="1"/>
          </p:cNvGraphicFramePr>
          <p:nvPr>
            <p:ph idx="19"/>
            <p:extLst>
              <p:ext uri="{D42A27DB-BD31-4B8C-83A1-F6EECF244321}">
                <p14:modId xmlns:p14="http://schemas.microsoft.com/office/powerpoint/2010/main" val="2554962108"/>
              </p:ext>
            </p:extLst>
          </p:nvPr>
        </p:nvGraphicFramePr>
        <p:xfrm>
          <a:off x="363682" y="3286560"/>
          <a:ext cx="5363660" cy="2966720"/>
        </p:xfrm>
        <a:graphic>
          <a:graphicData uri="http://schemas.openxmlformats.org/drawingml/2006/table">
            <a:tbl>
              <a:tblPr firstRow="1" bandRow="1">
                <a:tableStyleId>{69CF1AB2-1976-4502-BF36-3FF5EA218861}</a:tableStyleId>
              </a:tblPr>
              <a:tblGrid>
                <a:gridCol w="4115954">
                  <a:extLst>
                    <a:ext uri="{9D8B030D-6E8A-4147-A177-3AD203B41FA5}">
                      <a16:colId xmlns:a16="http://schemas.microsoft.com/office/drawing/2014/main" val="3394227315"/>
                    </a:ext>
                  </a:extLst>
                </a:gridCol>
                <a:gridCol w="1247706">
                  <a:extLst>
                    <a:ext uri="{9D8B030D-6E8A-4147-A177-3AD203B41FA5}">
                      <a16:colId xmlns:a16="http://schemas.microsoft.com/office/drawing/2014/main" val="4225789720"/>
                    </a:ext>
                  </a:extLst>
                </a:gridCol>
              </a:tblGrid>
              <a:tr h="370840">
                <a:tc>
                  <a:txBody>
                    <a:bodyPr/>
                    <a:lstStyle/>
                    <a:p>
                      <a:endParaRPr lang="en-NZ" b="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b="1" dirty="0"/>
                        <a:t>Yes</a:t>
                      </a:r>
                      <a:endParaRPr lang="en-NZ" b="1" dirty="0"/>
                    </a:p>
                  </a:txBody>
                  <a:tcPr/>
                </a:tc>
                <a:extLst>
                  <a:ext uri="{0D108BD9-81ED-4DB2-BD59-A6C34878D82A}">
                    <a16:rowId xmlns:a16="http://schemas.microsoft.com/office/drawing/2014/main" val="1085430698"/>
                  </a:ext>
                </a:extLst>
              </a:tr>
              <a:tr h="370840">
                <a:tc>
                  <a:txBody>
                    <a:bodyPr/>
                    <a:lstStyle/>
                    <a:p>
                      <a:r>
                        <a:rPr lang="en-US" b="0" dirty="0"/>
                        <a:t>7 day creation</a:t>
                      </a:r>
                      <a:endParaRPr lang="en-NZ" b="0" dirty="0"/>
                    </a:p>
                  </a:txBody>
                  <a:tcPr/>
                </a:tc>
                <a:tc>
                  <a:txBody>
                    <a:bodyPr/>
                    <a:lstStyle/>
                    <a:p>
                      <a:r>
                        <a:rPr lang="en-US" b="0" dirty="0"/>
                        <a:t>92%</a:t>
                      </a:r>
                      <a:endParaRPr lang="en-NZ" b="0" dirty="0"/>
                    </a:p>
                  </a:txBody>
                  <a:tcPr/>
                </a:tc>
                <a:extLst>
                  <a:ext uri="{0D108BD9-81ED-4DB2-BD59-A6C34878D82A}">
                    <a16:rowId xmlns:a16="http://schemas.microsoft.com/office/drawing/2014/main" val="1948343131"/>
                  </a:ext>
                </a:extLst>
              </a:tr>
              <a:tr h="370840">
                <a:tc>
                  <a:txBody>
                    <a:bodyPr/>
                    <a:lstStyle/>
                    <a:p>
                      <a:r>
                        <a:rPr lang="en-US" dirty="0"/>
                        <a:t>Adam and Eve as first humans</a:t>
                      </a:r>
                      <a:endParaRPr lang="en-NZ" dirty="0"/>
                    </a:p>
                  </a:txBody>
                  <a:tcPr/>
                </a:tc>
                <a:tc>
                  <a:txBody>
                    <a:bodyPr/>
                    <a:lstStyle/>
                    <a:p>
                      <a:r>
                        <a:rPr lang="en-US" dirty="0"/>
                        <a:t>97%</a:t>
                      </a:r>
                      <a:endParaRPr lang="en-NZ" dirty="0"/>
                    </a:p>
                  </a:txBody>
                  <a:tcPr/>
                </a:tc>
                <a:extLst>
                  <a:ext uri="{0D108BD9-81ED-4DB2-BD59-A6C34878D82A}">
                    <a16:rowId xmlns:a16="http://schemas.microsoft.com/office/drawing/2014/main" val="1143917742"/>
                  </a:ext>
                </a:extLst>
              </a:tr>
              <a:tr h="370840">
                <a:tc>
                  <a:txBody>
                    <a:bodyPr/>
                    <a:lstStyle/>
                    <a:p>
                      <a:r>
                        <a:rPr lang="en-US" dirty="0"/>
                        <a:t>Real Devil</a:t>
                      </a:r>
                      <a:endParaRPr lang="en-NZ" dirty="0"/>
                    </a:p>
                  </a:txBody>
                  <a:tcPr/>
                </a:tc>
                <a:tc>
                  <a:txBody>
                    <a:bodyPr/>
                    <a:lstStyle/>
                    <a:p>
                      <a:r>
                        <a:rPr lang="en-US" dirty="0"/>
                        <a:t>100%</a:t>
                      </a:r>
                      <a:endParaRPr lang="en-NZ" dirty="0"/>
                    </a:p>
                  </a:txBody>
                  <a:tcPr/>
                </a:tc>
                <a:extLst>
                  <a:ext uri="{0D108BD9-81ED-4DB2-BD59-A6C34878D82A}">
                    <a16:rowId xmlns:a16="http://schemas.microsoft.com/office/drawing/2014/main" val="3501641139"/>
                  </a:ext>
                </a:extLst>
              </a:tr>
              <a:tr h="370840">
                <a:tc>
                  <a:txBody>
                    <a:bodyPr/>
                    <a:lstStyle/>
                    <a:p>
                      <a:r>
                        <a:rPr lang="en-US" dirty="0"/>
                        <a:t>Worldwide flood</a:t>
                      </a:r>
                      <a:endParaRPr lang="en-NZ" dirty="0"/>
                    </a:p>
                  </a:txBody>
                  <a:tcPr/>
                </a:tc>
                <a:tc>
                  <a:txBody>
                    <a:bodyPr/>
                    <a:lstStyle/>
                    <a:p>
                      <a:r>
                        <a:rPr lang="en-US" dirty="0"/>
                        <a:t>92%</a:t>
                      </a:r>
                      <a:endParaRPr lang="en-NZ" dirty="0"/>
                    </a:p>
                  </a:txBody>
                  <a:tcPr/>
                </a:tc>
                <a:extLst>
                  <a:ext uri="{0D108BD9-81ED-4DB2-BD59-A6C34878D82A}">
                    <a16:rowId xmlns:a16="http://schemas.microsoft.com/office/drawing/2014/main" val="344441171"/>
                  </a:ext>
                </a:extLst>
              </a:tr>
              <a:tr h="370840">
                <a:tc>
                  <a:txBody>
                    <a:bodyPr/>
                    <a:lstStyle/>
                    <a:p>
                      <a:r>
                        <a:rPr lang="en-US" dirty="0"/>
                        <a:t>All miracles in the Bible</a:t>
                      </a:r>
                      <a:endParaRPr lang="en-NZ" dirty="0"/>
                    </a:p>
                  </a:txBody>
                  <a:tcPr/>
                </a:tc>
                <a:tc>
                  <a:txBody>
                    <a:bodyPr/>
                    <a:lstStyle/>
                    <a:p>
                      <a:r>
                        <a:rPr lang="en-US" dirty="0"/>
                        <a:t>100%</a:t>
                      </a:r>
                      <a:endParaRPr lang="en-NZ" dirty="0"/>
                    </a:p>
                  </a:txBody>
                  <a:tcPr/>
                </a:tc>
                <a:extLst>
                  <a:ext uri="{0D108BD9-81ED-4DB2-BD59-A6C34878D82A}">
                    <a16:rowId xmlns:a16="http://schemas.microsoft.com/office/drawing/2014/main" val="1114137406"/>
                  </a:ext>
                </a:extLst>
              </a:tr>
              <a:tr h="370840">
                <a:tc>
                  <a:txBody>
                    <a:bodyPr/>
                    <a:lstStyle/>
                    <a:p>
                      <a:r>
                        <a:rPr lang="en-US" dirty="0"/>
                        <a:t>Mary was the virgin mother of Jesus</a:t>
                      </a:r>
                      <a:endParaRPr lang="en-NZ" dirty="0"/>
                    </a:p>
                  </a:txBody>
                  <a:tcPr/>
                </a:tc>
                <a:tc>
                  <a:txBody>
                    <a:bodyPr/>
                    <a:lstStyle/>
                    <a:p>
                      <a:r>
                        <a:rPr lang="en-US" dirty="0"/>
                        <a:t>100%</a:t>
                      </a:r>
                      <a:endParaRPr lang="en-NZ" dirty="0"/>
                    </a:p>
                  </a:txBody>
                  <a:tcPr/>
                </a:tc>
                <a:extLst>
                  <a:ext uri="{0D108BD9-81ED-4DB2-BD59-A6C34878D82A}">
                    <a16:rowId xmlns:a16="http://schemas.microsoft.com/office/drawing/2014/main" val="522898661"/>
                  </a:ext>
                </a:extLst>
              </a:tr>
              <a:tr h="370840">
                <a:tc>
                  <a:txBody>
                    <a:bodyPr/>
                    <a:lstStyle/>
                    <a:p>
                      <a:r>
                        <a:rPr lang="en-US" dirty="0"/>
                        <a:t>Jesus is God in the flesh</a:t>
                      </a:r>
                      <a:endParaRPr lang="en-NZ" dirty="0"/>
                    </a:p>
                  </a:txBody>
                  <a:tcPr/>
                </a:tc>
                <a:tc>
                  <a:txBody>
                    <a:bodyPr/>
                    <a:lstStyle/>
                    <a:p>
                      <a:r>
                        <a:rPr lang="en-US" dirty="0"/>
                        <a:t>100%</a:t>
                      </a:r>
                      <a:endParaRPr lang="en-NZ" dirty="0"/>
                    </a:p>
                  </a:txBody>
                  <a:tcPr/>
                </a:tc>
                <a:extLst>
                  <a:ext uri="{0D108BD9-81ED-4DB2-BD59-A6C34878D82A}">
                    <a16:rowId xmlns:a16="http://schemas.microsoft.com/office/drawing/2014/main" val="4231552331"/>
                  </a:ext>
                </a:extLst>
              </a:tr>
            </a:tbl>
          </a:graphicData>
        </a:graphic>
      </p:graphicFrame>
      <p:sp>
        <p:nvSpPr>
          <p:cNvPr id="7" name="Content Placeholder 6">
            <a:extLst>
              <a:ext uri="{FF2B5EF4-FFF2-40B4-BE49-F238E27FC236}">
                <a16:creationId xmlns:a16="http://schemas.microsoft.com/office/drawing/2014/main" id="{0D65CE8B-7AA0-44AD-9A2D-E74AC05EB053}"/>
              </a:ext>
            </a:extLst>
          </p:cNvPr>
          <p:cNvSpPr>
            <a:spLocks noGrp="1"/>
          </p:cNvSpPr>
          <p:nvPr>
            <p:ph idx="20"/>
          </p:nvPr>
        </p:nvSpPr>
        <p:spPr/>
        <p:txBody>
          <a:bodyPr/>
          <a:lstStyle/>
          <a:p>
            <a:r>
              <a:rPr lang="en-NZ" dirty="0"/>
              <a:t>What the bible claims</a:t>
            </a:r>
          </a:p>
        </p:txBody>
      </p:sp>
      <p:sp>
        <p:nvSpPr>
          <p:cNvPr id="8" name="Picture Placeholder 7">
            <a:extLst>
              <a:ext uri="{FF2B5EF4-FFF2-40B4-BE49-F238E27FC236}">
                <a16:creationId xmlns:a16="http://schemas.microsoft.com/office/drawing/2014/main" id="{8C738793-F620-4A19-96CC-8BFAC61BB84A}"/>
              </a:ext>
            </a:extLst>
          </p:cNvPr>
          <p:cNvSpPr>
            <a:spLocks noGrp="1"/>
          </p:cNvSpPr>
          <p:nvPr>
            <p:ph type="pic" sz="quarter" idx="21"/>
          </p:nvPr>
        </p:nvSpPr>
        <p:spPr/>
      </p:sp>
      <p:sp>
        <p:nvSpPr>
          <p:cNvPr id="9" name="Picture Placeholder 8">
            <a:extLst>
              <a:ext uri="{FF2B5EF4-FFF2-40B4-BE49-F238E27FC236}">
                <a16:creationId xmlns:a16="http://schemas.microsoft.com/office/drawing/2014/main" id="{F1FDEACA-320A-4FAB-B371-3DC0B00554F2}"/>
              </a:ext>
            </a:extLst>
          </p:cNvPr>
          <p:cNvSpPr>
            <a:spLocks noGrp="1"/>
          </p:cNvSpPr>
          <p:nvPr>
            <p:ph type="pic" sz="quarter" idx="22"/>
          </p:nvPr>
        </p:nvSpPr>
        <p:spPr/>
      </p:sp>
      <p:sp>
        <p:nvSpPr>
          <p:cNvPr id="11" name="TextBox 10">
            <a:extLst>
              <a:ext uri="{FF2B5EF4-FFF2-40B4-BE49-F238E27FC236}">
                <a16:creationId xmlns:a16="http://schemas.microsoft.com/office/drawing/2014/main" id="{C1C8E217-9792-4ED2-9A03-D6538F057325}"/>
              </a:ext>
            </a:extLst>
          </p:cNvPr>
          <p:cNvSpPr txBox="1"/>
          <p:nvPr/>
        </p:nvSpPr>
        <p:spPr>
          <a:xfrm>
            <a:off x="286327" y="2733992"/>
            <a:ext cx="4036291" cy="369332"/>
          </a:xfrm>
          <a:prstGeom prst="rect">
            <a:avLst/>
          </a:prstGeom>
          <a:noFill/>
        </p:spPr>
        <p:txBody>
          <a:bodyPr wrap="square" rtlCol="0">
            <a:spAutoFit/>
          </a:bodyPr>
          <a:lstStyle/>
          <a:p>
            <a:r>
              <a:rPr lang="en-US" b="1" dirty="0"/>
              <a:t>Do you believe the following is true?</a:t>
            </a:r>
            <a:endParaRPr lang="en-NZ" b="1" dirty="0"/>
          </a:p>
        </p:txBody>
      </p:sp>
      <p:graphicFrame>
        <p:nvGraphicFramePr>
          <p:cNvPr id="12" name="Content Placeholder 9">
            <a:extLst>
              <a:ext uri="{FF2B5EF4-FFF2-40B4-BE49-F238E27FC236}">
                <a16:creationId xmlns:a16="http://schemas.microsoft.com/office/drawing/2014/main" id="{1B27F054-AD61-4221-902C-BB1C31F50FDA}"/>
              </a:ext>
            </a:extLst>
          </p:cNvPr>
          <p:cNvGraphicFramePr>
            <a:graphicFrameLocks/>
          </p:cNvGraphicFramePr>
          <p:nvPr>
            <p:extLst>
              <p:ext uri="{D42A27DB-BD31-4B8C-83A1-F6EECF244321}">
                <p14:modId xmlns:p14="http://schemas.microsoft.com/office/powerpoint/2010/main" val="107554180"/>
              </p:ext>
            </p:extLst>
          </p:nvPr>
        </p:nvGraphicFramePr>
        <p:xfrm>
          <a:off x="6516662" y="1658286"/>
          <a:ext cx="5363660" cy="2865120"/>
        </p:xfrm>
        <a:graphic>
          <a:graphicData uri="http://schemas.openxmlformats.org/drawingml/2006/table">
            <a:tbl>
              <a:tblPr firstRow="1" bandRow="1">
                <a:tableStyleId>{69CF1AB2-1976-4502-BF36-3FF5EA218861}</a:tableStyleId>
              </a:tblPr>
              <a:tblGrid>
                <a:gridCol w="4169811">
                  <a:extLst>
                    <a:ext uri="{9D8B030D-6E8A-4147-A177-3AD203B41FA5}">
                      <a16:colId xmlns:a16="http://schemas.microsoft.com/office/drawing/2014/main" val="3394227315"/>
                    </a:ext>
                  </a:extLst>
                </a:gridCol>
                <a:gridCol w="1193849">
                  <a:extLst>
                    <a:ext uri="{9D8B030D-6E8A-4147-A177-3AD203B41FA5}">
                      <a16:colId xmlns:a16="http://schemas.microsoft.com/office/drawing/2014/main" val="4225789720"/>
                    </a:ext>
                  </a:extLst>
                </a:gridCol>
              </a:tblGrid>
              <a:tr h="370840">
                <a:tc>
                  <a:txBody>
                    <a:bodyPr/>
                    <a:lstStyle/>
                    <a:p>
                      <a:endParaRPr lang="en-NZ" b="0"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b="1" dirty="0"/>
                        <a:t>Yes</a:t>
                      </a:r>
                      <a:endParaRPr lang="en-NZ" b="1" dirty="0"/>
                    </a:p>
                  </a:txBody>
                  <a:tcPr/>
                </a:tc>
                <a:extLst>
                  <a:ext uri="{0D108BD9-81ED-4DB2-BD59-A6C34878D82A}">
                    <a16:rowId xmlns:a16="http://schemas.microsoft.com/office/drawing/2014/main" val="2596180464"/>
                  </a:ext>
                </a:extLst>
              </a:tr>
              <a:tr h="370840">
                <a:tc>
                  <a:txBody>
                    <a:bodyPr/>
                    <a:lstStyle/>
                    <a:p>
                      <a:r>
                        <a:rPr lang="en-US" b="0" dirty="0"/>
                        <a:t>Jesus died and rose</a:t>
                      </a:r>
                      <a:endParaRPr lang="en-NZ" b="0" dirty="0"/>
                    </a:p>
                  </a:txBody>
                  <a:tcPr/>
                </a:tc>
                <a:tc>
                  <a:txBody>
                    <a:bodyPr/>
                    <a:lstStyle/>
                    <a:p>
                      <a:r>
                        <a:rPr lang="en-US" b="0" dirty="0"/>
                        <a:t>100%</a:t>
                      </a:r>
                      <a:endParaRPr lang="en-NZ" b="0" dirty="0"/>
                    </a:p>
                  </a:txBody>
                  <a:tcPr/>
                </a:tc>
                <a:extLst>
                  <a:ext uri="{0D108BD9-81ED-4DB2-BD59-A6C34878D82A}">
                    <a16:rowId xmlns:a16="http://schemas.microsoft.com/office/drawing/2014/main" val="1948343131"/>
                  </a:ext>
                </a:extLst>
              </a:tr>
              <a:tr h="370840">
                <a:tc>
                  <a:txBody>
                    <a:bodyPr/>
                    <a:lstStyle/>
                    <a:p>
                      <a:r>
                        <a:rPr lang="en-US" dirty="0"/>
                        <a:t>Everlasting Hell</a:t>
                      </a:r>
                      <a:endParaRPr lang="en-NZ" dirty="0"/>
                    </a:p>
                  </a:txBody>
                  <a:tcPr/>
                </a:tc>
                <a:tc>
                  <a:txBody>
                    <a:bodyPr/>
                    <a:lstStyle/>
                    <a:p>
                      <a:r>
                        <a:rPr lang="en-US" dirty="0"/>
                        <a:t>100%</a:t>
                      </a:r>
                      <a:endParaRPr lang="en-NZ" dirty="0"/>
                    </a:p>
                  </a:txBody>
                  <a:tcPr/>
                </a:tc>
                <a:extLst>
                  <a:ext uri="{0D108BD9-81ED-4DB2-BD59-A6C34878D82A}">
                    <a16:rowId xmlns:a16="http://schemas.microsoft.com/office/drawing/2014/main" val="1143917742"/>
                  </a:ext>
                </a:extLst>
              </a:tr>
              <a:tr h="370840">
                <a:tc>
                  <a:txBody>
                    <a:bodyPr/>
                    <a:lstStyle/>
                    <a:p>
                      <a:r>
                        <a:rPr lang="en-US" dirty="0"/>
                        <a:t>Everlasting Heaven</a:t>
                      </a:r>
                      <a:endParaRPr lang="en-NZ" dirty="0"/>
                    </a:p>
                  </a:txBody>
                  <a:tcPr/>
                </a:tc>
                <a:tc>
                  <a:txBody>
                    <a:bodyPr/>
                    <a:lstStyle/>
                    <a:p>
                      <a:r>
                        <a:rPr lang="en-US" dirty="0"/>
                        <a:t>100%</a:t>
                      </a:r>
                      <a:endParaRPr lang="en-NZ" dirty="0"/>
                    </a:p>
                  </a:txBody>
                  <a:tcPr/>
                </a:tc>
                <a:extLst>
                  <a:ext uri="{0D108BD9-81ED-4DB2-BD59-A6C34878D82A}">
                    <a16:rowId xmlns:a16="http://schemas.microsoft.com/office/drawing/2014/main" val="3501641139"/>
                  </a:ext>
                </a:extLst>
              </a:tr>
              <a:tr h="370840">
                <a:tc>
                  <a:txBody>
                    <a:bodyPr/>
                    <a:lstStyle/>
                    <a:p>
                      <a:r>
                        <a:rPr lang="en-US" dirty="0"/>
                        <a:t>Satan will rule earth through the Antichrist</a:t>
                      </a:r>
                      <a:endParaRPr lang="en-NZ" dirty="0"/>
                    </a:p>
                  </a:txBody>
                  <a:tcPr/>
                </a:tc>
                <a:tc>
                  <a:txBody>
                    <a:bodyPr/>
                    <a:lstStyle/>
                    <a:p>
                      <a:r>
                        <a:rPr lang="en-US" dirty="0"/>
                        <a:t>97%</a:t>
                      </a:r>
                      <a:endParaRPr lang="en-NZ" dirty="0"/>
                    </a:p>
                  </a:txBody>
                  <a:tcPr/>
                </a:tc>
                <a:extLst>
                  <a:ext uri="{0D108BD9-81ED-4DB2-BD59-A6C34878D82A}">
                    <a16:rowId xmlns:a16="http://schemas.microsoft.com/office/drawing/2014/main" val="344441171"/>
                  </a:ext>
                </a:extLst>
              </a:tr>
              <a:tr h="370840">
                <a:tc>
                  <a:txBody>
                    <a:bodyPr/>
                    <a:lstStyle/>
                    <a:p>
                      <a:r>
                        <a:rPr lang="en-US" dirty="0"/>
                        <a:t>Jesus will reign on earth for 1000 years</a:t>
                      </a:r>
                      <a:endParaRPr lang="en-NZ" dirty="0"/>
                    </a:p>
                  </a:txBody>
                  <a:tcPr/>
                </a:tc>
                <a:tc>
                  <a:txBody>
                    <a:bodyPr/>
                    <a:lstStyle/>
                    <a:p>
                      <a:r>
                        <a:rPr lang="en-US" dirty="0"/>
                        <a:t>95%</a:t>
                      </a:r>
                      <a:endParaRPr lang="en-NZ" dirty="0"/>
                    </a:p>
                  </a:txBody>
                  <a:tcPr/>
                </a:tc>
                <a:extLst>
                  <a:ext uri="{0D108BD9-81ED-4DB2-BD59-A6C34878D82A}">
                    <a16:rowId xmlns:a16="http://schemas.microsoft.com/office/drawing/2014/main" val="1114137406"/>
                  </a:ext>
                </a:extLst>
              </a:tr>
              <a:tr h="370840">
                <a:tc>
                  <a:txBody>
                    <a:bodyPr/>
                    <a:lstStyle/>
                    <a:p>
                      <a:r>
                        <a:rPr lang="en-US" dirty="0"/>
                        <a:t>People in other religions will go to Heaven if sincere about seeking God</a:t>
                      </a:r>
                      <a:endParaRPr lang="en-NZ" dirty="0"/>
                    </a:p>
                  </a:txBody>
                  <a:tcPr/>
                </a:tc>
                <a:tc>
                  <a:txBody>
                    <a:bodyPr/>
                    <a:lstStyle/>
                    <a:p>
                      <a:r>
                        <a:rPr lang="en-US" dirty="0"/>
                        <a:t>13%</a:t>
                      </a:r>
                      <a:endParaRPr lang="en-NZ" dirty="0"/>
                    </a:p>
                  </a:txBody>
                  <a:tcPr/>
                </a:tc>
                <a:extLst>
                  <a:ext uri="{0D108BD9-81ED-4DB2-BD59-A6C34878D82A}">
                    <a16:rowId xmlns:a16="http://schemas.microsoft.com/office/drawing/2014/main" val="522898661"/>
                  </a:ext>
                </a:extLst>
              </a:tr>
            </a:tbl>
          </a:graphicData>
        </a:graphic>
      </p:graphicFrame>
      <p:sp>
        <p:nvSpPr>
          <p:cNvPr id="13" name="TextBox 12">
            <a:extLst>
              <a:ext uri="{FF2B5EF4-FFF2-40B4-BE49-F238E27FC236}">
                <a16:creationId xmlns:a16="http://schemas.microsoft.com/office/drawing/2014/main" id="{DD286594-1624-4110-B622-C4DE4C22E39D}"/>
              </a:ext>
            </a:extLst>
          </p:cNvPr>
          <p:cNvSpPr txBox="1"/>
          <p:nvPr/>
        </p:nvSpPr>
        <p:spPr>
          <a:xfrm>
            <a:off x="6423891" y="1369285"/>
            <a:ext cx="4036291" cy="369332"/>
          </a:xfrm>
          <a:prstGeom prst="rect">
            <a:avLst/>
          </a:prstGeom>
          <a:noFill/>
        </p:spPr>
        <p:txBody>
          <a:bodyPr wrap="square" rtlCol="0">
            <a:spAutoFit/>
          </a:bodyPr>
          <a:lstStyle/>
          <a:p>
            <a:r>
              <a:rPr lang="en-US" b="1" dirty="0"/>
              <a:t>Do you believe the following is true?</a:t>
            </a:r>
            <a:endParaRPr lang="en-NZ" b="1" dirty="0"/>
          </a:p>
        </p:txBody>
      </p:sp>
    </p:spTree>
    <p:extLst>
      <p:ext uri="{BB962C8B-B14F-4D97-AF65-F5344CB8AC3E}">
        <p14:creationId xmlns:p14="http://schemas.microsoft.com/office/powerpoint/2010/main" val="349908367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1EA4-FCAB-43FA-839F-82E5400C09E5}"/>
              </a:ext>
            </a:extLst>
          </p:cNvPr>
          <p:cNvSpPr>
            <a:spLocks noGrp="1"/>
          </p:cNvSpPr>
          <p:nvPr>
            <p:ph type="title"/>
          </p:nvPr>
        </p:nvSpPr>
        <p:spPr/>
        <p:txBody>
          <a:bodyPr/>
          <a:lstStyle/>
          <a:p>
            <a:r>
              <a:rPr lang="en-US" dirty="0"/>
              <a:t>Survey summary</a:t>
            </a:r>
            <a:endParaRPr lang="en-NZ" dirty="0"/>
          </a:p>
        </p:txBody>
      </p:sp>
      <p:sp>
        <p:nvSpPr>
          <p:cNvPr id="3" name="Content Placeholder 2">
            <a:extLst>
              <a:ext uri="{FF2B5EF4-FFF2-40B4-BE49-F238E27FC236}">
                <a16:creationId xmlns:a16="http://schemas.microsoft.com/office/drawing/2014/main" id="{AD5A397A-4FDE-4126-8A0B-E81B4307BEA0}"/>
              </a:ext>
            </a:extLst>
          </p:cNvPr>
          <p:cNvSpPr>
            <a:spLocks noGrp="1"/>
          </p:cNvSpPr>
          <p:nvPr>
            <p:ph idx="1"/>
          </p:nvPr>
        </p:nvSpPr>
        <p:spPr/>
        <p:txBody>
          <a:bodyPr/>
          <a:lstStyle/>
          <a:p>
            <a:r>
              <a:rPr lang="en-US" dirty="0"/>
              <a:t>Strong belief in Bible reliability and how we should address current society issues</a:t>
            </a:r>
          </a:p>
          <a:p>
            <a:r>
              <a:rPr lang="en-US" dirty="0"/>
              <a:t>Personal engagement with the Bible is good but needs to be better</a:t>
            </a:r>
          </a:p>
          <a:p>
            <a:r>
              <a:rPr lang="en-US" dirty="0"/>
              <a:t>Strong belief in taking the Bible at face value in both creation, early biblical events and Bible prophecy</a:t>
            </a:r>
          </a:p>
          <a:p>
            <a:r>
              <a:rPr lang="en-US" dirty="0"/>
              <a:t>Some uncertainty about where salvation through Christ sits with other religions</a:t>
            </a:r>
          </a:p>
          <a:p>
            <a:endParaRPr lang="en-US" dirty="0"/>
          </a:p>
          <a:p>
            <a:endParaRPr lang="en-US" dirty="0"/>
          </a:p>
          <a:p>
            <a:endParaRPr lang="en-US" dirty="0"/>
          </a:p>
          <a:p>
            <a:endParaRPr lang="en-NZ" dirty="0"/>
          </a:p>
        </p:txBody>
      </p:sp>
      <p:sp>
        <p:nvSpPr>
          <p:cNvPr id="4" name="Slide Number Placeholder 3">
            <a:extLst>
              <a:ext uri="{FF2B5EF4-FFF2-40B4-BE49-F238E27FC236}">
                <a16:creationId xmlns:a16="http://schemas.microsoft.com/office/drawing/2014/main" id="{34A00579-F557-49C9-8733-6D9F7826FC7C}"/>
              </a:ext>
            </a:extLst>
          </p:cNvPr>
          <p:cNvSpPr>
            <a:spLocks noGrp="1"/>
          </p:cNvSpPr>
          <p:nvPr>
            <p:ph type="sldNum" sz="quarter" idx="12"/>
          </p:nvPr>
        </p:nvSpPr>
        <p:spPr/>
        <p:txBody>
          <a:bodyPr/>
          <a:lstStyle/>
          <a:p>
            <a:fld id="{9EC71654-96A5-4280-94F3-931C61A9F92C}" type="slidenum">
              <a:rPr lang="en-US" noProof="0" smtClean="0"/>
              <a:pPr/>
              <a:t>6</a:t>
            </a:fld>
            <a:endParaRPr lang="en-US" noProof="0"/>
          </a:p>
        </p:txBody>
      </p:sp>
      <p:pic>
        <p:nvPicPr>
          <p:cNvPr id="7" name="Picture Placeholder 6">
            <a:extLst>
              <a:ext uri="{FF2B5EF4-FFF2-40B4-BE49-F238E27FC236}">
                <a16:creationId xmlns:a16="http://schemas.microsoft.com/office/drawing/2014/main" id="{FCB4DB6B-EB87-44D4-B064-A3A8BB73942B}"/>
              </a:ext>
            </a:extLst>
          </p:cNvPr>
          <p:cNvPicPr>
            <a:picLocks noGrp="1" noChangeAspect="1"/>
          </p:cNvPicPr>
          <p:nvPr>
            <p:ph type="pic" sz="quarter" idx="13"/>
          </p:nvPr>
        </p:nvPicPr>
        <p:blipFill>
          <a:blip r:embed="rId2"/>
          <a:srcRect l="4633" r="4633"/>
          <a:stretch>
            <a:fillRect/>
          </a:stretch>
        </p:blipFill>
        <p:spPr/>
      </p:pic>
    </p:spTree>
    <p:extLst>
      <p:ext uri="{BB962C8B-B14F-4D97-AF65-F5344CB8AC3E}">
        <p14:creationId xmlns:p14="http://schemas.microsoft.com/office/powerpoint/2010/main" val="161101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3700"/>
              <a:t>Series introduction</a:t>
            </a:r>
            <a:br>
              <a:rPr lang="en-US" sz="3700"/>
            </a:br>
            <a:endParaRPr lang="en-US" sz="3700"/>
          </a:p>
        </p:txBody>
      </p:sp>
      <p:cxnSp>
        <p:nvCxnSpPr>
          <p:cNvPr id="16"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655321" y="2575034"/>
            <a:ext cx="5120113" cy="3462228"/>
          </a:xfrm>
        </p:spPr>
        <p:txBody>
          <a:bodyPr vert="horz" lIns="91440" tIns="45720" rIns="91440" bIns="45720" rtlCol="0">
            <a:normAutofit/>
          </a:bodyPr>
          <a:lstStyle/>
          <a:p>
            <a:pPr>
              <a:buClr>
                <a:srgbClr val="0072C7"/>
              </a:buClr>
            </a:pPr>
            <a:r>
              <a:rPr lang="en-US" sz="1800" dirty="0"/>
              <a:t>Revelation of God to man</a:t>
            </a:r>
          </a:p>
          <a:p>
            <a:pPr>
              <a:buClr>
                <a:srgbClr val="0072C7"/>
              </a:buClr>
            </a:pPr>
            <a:r>
              <a:rPr lang="en-US" sz="1800" dirty="0"/>
              <a:t>How the Bible was formed</a:t>
            </a:r>
          </a:p>
          <a:p>
            <a:pPr>
              <a:buClr>
                <a:srgbClr val="0072C7"/>
              </a:buClr>
            </a:pPr>
            <a:r>
              <a:rPr lang="en-US" sz="1800" dirty="0"/>
              <a:t>How the Bible proves itself</a:t>
            </a:r>
          </a:p>
          <a:p>
            <a:pPr>
              <a:buClr>
                <a:srgbClr val="0072C7"/>
              </a:buClr>
            </a:pPr>
            <a:r>
              <a:rPr lang="en-US" sz="1800" dirty="0"/>
              <a:t>Standing on the Bible</a:t>
            </a:r>
          </a:p>
          <a:p>
            <a:pPr>
              <a:buClr>
                <a:srgbClr val="0072C7"/>
              </a:buClr>
            </a:pPr>
            <a:r>
              <a:rPr lang="en-US" sz="1800" dirty="0"/>
              <a:t>The Bible in 40 minutes</a:t>
            </a:r>
          </a:p>
          <a:p>
            <a:pPr>
              <a:buClr>
                <a:srgbClr val="0072C7"/>
              </a:buClr>
            </a:pPr>
            <a:r>
              <a:rPr lang="en-US" sz="1800" dirty="0"/>
              <a:t>How to study the Bible</a:t>
            </a:r>
          </a:p>
          <a:p>
            <a:pPr marL="0"/>
            <a:endParaRPr lang="en-US" sz="18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6941820" y="6356350"/>
            <a:ext cx="1165860" cy="365125"/>
          </a:xfrm>
        </p:spPr>
        <p:txBody>
          <a:bodyPr vert="horz" lIns="91440" tIns="45720" rIns="91440" bIns="45720" rtlCol="0" anchor="ctr">
            <a:normAutofit/>
          </a:bodyPr>
          <a:lstStyle/>
          <a:p>
            <a:pPr algn="r">
              <a:spcAft>
                <a:spcPts val="600"/>
              </a:spcAft>
              <a:defRPr/>
            </a:pPr>
            <a:fld id="{9EC71654-96A5-4280-94F3-931C61A9F92C}" type="slidenum">
              <a:rPr lang="en-US" sz="1200" smtClean="0">
                <a:solidFill>
                  <a:prstClr val="black">
                    <a:tint val="75000"/>
                  </a:prstClr>
                </a:solidFill>
                <a:latin typeface="Calibri" panose="020F0502020204030204"/>
              </a:rPr>
              <a:pPr algn="r">
                <a:spcAft>
                  <a:spcPts val="600"/>
                </a:spcAft>
                <a:defRPr/>
              </a:pPr>
              <a:t>7</a:t>
            </a:fld>
            <a:endParaRPr lang="en-US" sz="1200">
              <a:solidFill>
                <a:prstClr val="black">
                  <a:tint val="75000"/>
                </a:prstClr>
              </a:solidFill>
              <a:latin typeface="Calibri" panose="020F0502020204030204"/>
            </a:endParaRPr>
          </a:p>
        </p:txBody>
      </p:sp>
      <p:pic>
        <p:nvPicPr>
          <p:cNvPr id="9" name="Picture Placeholder 8">
            <a:extLst>
              <a:ext uri="{FF2B5EF4-FFF2-40B4-BE49-F238E27FC236}">
                <a16:creationId xmlns:a16="http://schemas.microsoft.com/office/drawing/2014/main" id="{F02BAFB3-556B-4A1F-9312-2C3EB3A20D2D}"/>
              </a:ext>
            </a:extLst>
          </p:cNvPr>
          <p:cNvPicPr>
            <a:picLocks noGrp="1" noChangeAspect="1"/>
          </p:cNvPicPr>
          <p:nvPr>
            <p:ph type="pic" sz="quarter" idx="13"/>
          </p:nvPr>
        </p:nvPicPr>
        <p:blipFill rotWithShape="1">
          <a:blip r:embed="rId3"/>
          <a:srcRect l="10923" r="27401"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33561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r>
              <a:rPr lang="en-US" dirty="0"/>
              <a:t>The Bible</a:t>
            </a: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p:txBody>
          <a:bodyPr/>
          <a:lstStyle/>
          <a:p>
            <a:r>
              <a:rPr lang="en-US" dirty="0"/>
              <a:t>revelation of god to man</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3"/>
          <a:stretch>
            <a:fillRect/>
          </a:stretch>
        </p:blipFill>
        <p:spPr>
          <a:xfrm>
            <a:off x="710812" y="746680"/>
            <a:ext cx="5305661" cy="5269391"/>
          </a:xfrm>
        </p:spPr>
      </p:pic>
    </p:spTree>
    <p:extLst>
      <p:ext uri="{BB962C8B-B14F-4D97-AF65-F5344CB8AC3E}">
        <p14:creationId xmlns:p14="http://schemas.microsoft.com/office/powerpoint/2010/main" val="373798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750242" y="632990"/>
            <a:ext cx="4062643" cy="1043409"/>
          </a:xfrm>
        </p:spPr>
        <p:txBody>
          <a:bodyPr vert="horz" lIns="91440" tIns="45720" rIns="91440" bIns="45720" rtlCol="0" anchor="ctr">
            <a:normAutofit/>
          </a:bodyPr>
          <a:lstStyle/>
          <a:p>
            <a:r>
              <a:rPr lang="en-US" sz="3600" kern="1200">
                <a:solidFill>
                  <a:schemeClr val="tx1"/>
                </a:solidFill>
                <a:latin typeface="+mj-lt"/>
                <a:ea typeface="+mj-ea"/>
                <a:cs typeface="+mj-cs"/>
              </a:rPr>
              <a:t>Without excuse</a:t>
            </a:r>
          </a:p>
        </p:txBody>
      </p:sp>
      <p:sp>
        <p:nvSpPr>
          <p:cNvPr id="6" name="Content Placeholder 5">
            <a:extLst>
              <a:ext uri="{FF2B5EF4-FFF2-40B4-BE49-F238E27FC236}">
                <a16:creationId xmlns:a16="http://schemas.microsoft.com/office/drawing/2014/main" id="{E4E16CA2-9719-46D3-B762-52A9DDFC62DE}"/>
              </a:ext>
            </a:extLst>
          </p:cNvPr>
          <p:cNvSpPr>
            <a:spLocks noGrp="1"/>
          </p:cNvSpPr>
          <p:nvPr>
            <p:ph idx="1"/>
          </p:nvPr>
        </p:nvSpPr>
        <p:spPr>
          <a:xfrm>
            <a:off x="518474" y="1774372"/>
            <a:ext cx="4064409" cy="2754086"/>
          </a:xfrm>
        </p:spPr>
        <p:txBody>
          <a:bodyPr vert="horz" lIns="91440" tIns="45720" rIns="91440" bIns="45720" rtlCol="0" anchor="t">
            <a:normAutofit/>
          </a:bodyPr>
          <a:lstStyle/>
          <a:p>
            <a:endParaRPr lang="en-US" sz="1800"/>
          </a:p>
        </p:txBody>
      </p:sp>
      <p:pic>
        <p:nvPicPr>
          <p:cNvPr id="9" name="Picture Placeholder 8">
            <a:extLst>
              <a:ext uri="{FF2B5EF4-FFF2-40B4-BE49-F238E27FC236}">
                <a16:creationId xmlns:a16="http://schemas.microsoft.com/office/drawing/2014/main" id="{F02BAFB3-556B-4A1F-9312-2C3EB3A20D2D}"/>
              </a:ext>
            </a:extLst>
          </p:cNvPr>
          <p:cNvPicPr>
            <a:picLocks noGrp="1" noChangeAspect="1"/>
          </p:cNvPicPr>
          <p:nvPr>
            <p:ph type="pic" sz="quarter" idx="13"/>
          </p:nvPr>
        </p:nvPicPr>
        <p:blipFill>
          <a:blip r:embed="rId3"/>
          <a:stretch>
            <a:fillRect/>
          </a:stretch>
        </p:blipFill>
        <p:spPr>
          <a:xfrm>
            <a:off x="6038101" y="1023121"/>
            <a:ext cx="5510771" cy="4518832"/>
          </a:xfrm>
          <a:prstGeom prst="rect">
            <a:avLst/>
          </a:prstGeom>
        </p:spPr>
      </p:pic>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spcAft>
                <a:spcPts val="600"/>
              </a:spcAft>
              <a:defRPr/>
            </a:pPr>
            <a:fld id="{9EC71654-96A5-4280-94F3-931C61A9F92C}" type="slidenum">
              <a:rPr lang="en-US" sz="1500">
                <a:solidFill>
                  <a:srgbClr val="FFFFFF"/>
                </a:solidFill>
              </a:rPr>
              <a:pPr>
                <a:spcAft>
                  <a:spcPts val="600"/>
                </a:spcAft>
                <a:defRPr/>
              </a:pPr>
              <a:t>9</a:t>
            </a:fld>
            <a:endParaRPr lang="en-US" sz="1500">
              <a:solidFill>
                <a:srgbClr val="FFFFFF"/>
              </a:solidFill>
            </a:endParaRPr>
          </a:p>
        </p:txBody>
      </p:sp>
    </p:spTree>
    <p:extLst>
      <p:ext uri="{BB962C8B-B14F-4D97-AF65-F5344CB8AC3E}">
        <p14:creationId xmlns:p14="http://schemas.microsoft.com/office/powerpoint/2010/main" val="23209172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8997677_Rose suite presentation_mlw - v2" id="{4A98723D-F5CF-4B8A-8B92-E2D2E2E6B282}" vid="{BC61B0D9-4350-4A8A-8D4E-C0AF76FA5E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62EC3-93BC-4F71-B0A9-9AE19A4BF0AF}">
  <ds:schemaRef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16c05727-aa75-4e4a-9b5f-8a80a1165891"/>
    <ds:schemaRef ds:uri="http://www.w3.org/XML/1998/namespace"/>
    <ds:schemaRef ds:uri="71af3243-3dd4-4a8d-8c0d-dd76da1f02a5"/>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0FEF2A4-370B-4667-B8E3-DB60B3F85CF4}">
  <ds:schemaRefs>
    <ds:schemaRef ds:uri="http://schemas.microsoft.com/sharepoint/v3/contenttype/forms"/>
  </ds:schemaRefs>
</ds:datastoreItem>
</file>

<file path=customXml/itemProps3.xml><?xml version="1.0" encoding="utf-8"?>
<ds:datastoreItem xmlns:ds="http://schemas.openxmlformats.org/officeDocument/2006/customXml" ds:itemID="{8DB5237B-E1F3-4126-AEAE-9FF26DE80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1702</Words>
  <Application>Microsoft Macintosh PowerPoint</Application>
  <PresentationFormat>Widescreen</PresentationFormat>
  <Paragraphs>244</Paragraphs>
  <Slides>27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Courier New</vt:lpstr>
      <vt:lpstr>Office Theme</vt:lpstr>
      <vt:lpstr>The Bible</vt:lpstr>
      <vt:lpstr>View of the bible</vt:lpstr>
      <vt:lpstr>Northern Hills survey</vt:lpstr>
      <vt:lpstr>Northern hills survey</vt:lpstr>
      <vt:lpstr>Northern hills survey</vt:lpstr>
      <vt:lpstr>Survey summary</vt:lpstr>
      <vt:lpstr>Series introduction </vt:lpstr>
      <vt:lpstr>The Bible</vt:lpstr>
      <vt:lpstr>Without excuse</vt:lpstr>
      <vt:lpstr>Definitions</vt:lpstr>
      <vt:lpstr>External general revelation</vt:lpstr>
      <vt:lpstr>External general revelation</vt:lpstr>
      <vt:lpstr>External general revelation</vt:lpstr>
      <vt:lpstr>Evidence of the creator</vt:lpstr>
      <vt:lpstr>Evidence of the creator</vt:lpstr>
      <vt:lpstr>External general revelation</vt:lpstr>
      <vt:lpstr>internal general revelation</vt:lpstr>
      <vt:lpstr>Internal general revelation</vt:lpstr>
      <vt:lpstr>Special revelation</vt:lpstr>
      <vt:lpstr>Special revelation</vt:lpstr>
      <vt:lpstr>Types of special revelation</vt:lpstr>
      <vt:lpstr>theophany</vt:lpstr>
      <vt:lpstr>christophany</vt:lpstr>
      <vt:lpstr>christophany</vt:lpstr>
      <vt:lpstr>Internal suggestion</vt:lpstr>
      <vt:lpstr>Co-operative special revelation</vt:lpstr>
      <vt:lpstr>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2019-07-09T02:08:28Z</dcterms:created>
  <dcterms:modified xsi:type="dcterms:W3CDTF">2019-08-07T07:09:30Z</dcterms:modified>
</cp:coreProperties>
</file>